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92" r:id="rId4"/>
  </p:sldMasterIdLst>
  <p:handoutMasterIdLst>
    <p:handoutMasterId r:id="rId16"/>
  </p:handoutMasterIdLst>
  <p:sldIdLst>
    <p:sldId id="289" r:id="rId5"/>
    <p:sldId id="290" r:id="rId6"/>
    <p:sldId id="302" r:id="rId7"/>
    <p:sldId id="293" r:id="rId8"/>
    <p:sldId id="301" r:id="rId9"/>
    <p:sldId id="305" r:id="rId10"/>
    <p:sldId id="294" r:id="rId11"/>
    <p:sldId id="303" r:id="rId12"/>
    <p:sldId id="300" r:id="rId13"/>
    <p:sldId id="299" r:id="rId14"/>
    <p:sldId id="297" r:id="rId1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76"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A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643564-0FF7-418F-ADE1-C2F1A513356D}" v="2" dt="2025-02-25T22:07:50.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25" autoAdjust="0"/>
  </p:normalViewPr>
  <p:slideViewPr>
    <p:cSldViewPr snapToGrid="0" showGuides="1">
      <p:cViewPr varScale="1">
        <p:scale>
          <a:sx n="111" d="100"/>
          <a:sy n="111" d="100"/>
        </p:scale>
        <p:origin x="594" y="96"/>
      </p:cViewPr>
      <p:guideLst>
        <p:guide orient="horz" pos="1344"/>
        <p:guide pos="576"/>
        <p:guide orient="horz" pos="3744"/>
        <p:guide pos="3840"/>
      </p:guideLst>
    </p:cSldViewPr>
  </p:slideViewPr>
  <p:outlineViewPr>
    <p:cViewPr>
      <p:scale>
        <a:sx n="33" d="100"/>
        <a:sy n="33" d="100"/>
      </p:scale>
      <p:origin x="0" y="-593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4" d="100"/>
          <a:sy n="94" d="100"/>
        </p:scale>
        <p:origin x="299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D609E10C-1649-9148-9887-C4B5DF38CEEE}"/>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4C465657-3F36-724B-A332-D448C4527D30}" type="datetimeFigureOut">
              <a:t>5/14/2026</a:t>
            </a:fld>
            <a:endParaRPr lang="en-US"/>
          </a:p>
        </p:txBody>
      </p:sp>
      <p:sp>
        <p:nvSpPr>
          <p:cNvPr id="4" name="Footer Placeholder 3">
            <a:extLst>
              <a:ext uri="{FF2B5EF4-FFF2-40B4-BE49-F238E27FC236}">
                <a16:creationId xmlns:a16="http://schemas.microsoft.com/office/drawing/2014/main" id="{FE09E7DC-2FE3-FA48-929A-C3D3179E1EA0}"/>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F40692-4B9B-A444-A85B-911AF05DE37E}"/>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FF0D8CC-6079-CB40-AF25-90B118481BE2}" type="slidenum">
              <a:t>‹#›</a:t>
            </a:fld>
            <a:endParaRPr lang="en-US"/>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68721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2209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0956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3103543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505576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3311310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a:extLst>
              <a:ext uri="{96DAC541-7B7A-43D3-8B79-37D633B846F1}">
                <asvg:svgBlip xmlns:asvg="http://schemas.microsoft.com/office/drawing/2016/SVG/main" r:embed="rId2"/>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249741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1753936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a:extLst>
              <a:ext uri="{96DAC541-7B7A-43D3-8B79-37D633B846F1}">
                <asvg:svgBlip xmlns:asvg="http://schemas.microsoft.com/office/drawing/2016/SVG/main" r:embed="rId2"/>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2259967312"/>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a:extLst>
              <a:ext uri="{96DAC541-7B7A-43D3-8B79-37D633B846F1}">
                <asvg:svgBlip xmlns:asvg="http://schemas.microsoft.com/office/drawing/2016/SVG/main" r:embed="rId2"/>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789824613"/>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56047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1603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4657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7024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5/14/2026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910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6014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2541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1812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3873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347D-5ACD-4C99-B74B-A9C85AD731AF}" type="datetimeFigureOut">
              <a:rPr lang="en-US" smtClean="0"/>
              <a:t>5/14/2026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797368771"/>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 id="2147484310" r:id="rId18"/>
    <p:sldLayoutId id="214748366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sv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jpg"/><Relationship Id="rId1" Type="http://schemas.openxmlformats.org/officeDocument/2006/relationships/slideLayout" Target="../slideLayouts/slideLayout15.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hyperlink" Target="https://www.kids-smart.com/juniorsmartiescamp" TargetMode="External"/><Relationship Id="rId2" Type="http://schemas.openxmlformats.org/officeDocument/2006/relationships/image" Target="../media/image6.sv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www.myprocare.com/" TargetMode="External"/><Relationship Id="rId2" Type="http://schemas.openxmlformats.org/officeDocument/2006/relationships/hyperlink" Target="mailto:admin@kids-smart.com" TargetMode="Externa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hyperlink" Target="http://www.kids-smart.com/pattersoncamp" TargetMode="External"/><Relationship Id="rId4" Type="http://schemas.openxmlformats.org/officeDocument/2006/relationships/hyperlink" Target="http://www.kids-smart.com/deanecam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mp"/><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en-US" dirty="0">
                <a:latin typeface="+mj-lt"/>
              </a:rPr>
              <a:t>Kids SmART SCHOOL AGED Summer Camps</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p:txBody>
          <a:bodyPr>
            <a:normAutofit fontScale="85000" lnSpcReduction="10000"/>
          </a:bodyPr>
          <a:lstStyle/>
          <a:p>
            <a:r>
              <a:rPr lang="en-US" dirty="0"/>
              <a:t>Virtual Meet/Greet</a:t>
            </a:r>
          </a:p>
        </p:txBody>
      </p:sp>
      <p:sp>
        <p:nvSpPr>
          <p:cNvPr id="4" name="Text Placeholder 3">
            <a:extLst>
              <a:ext uri="{FF2B5EF4-FFF2-40B4-BE49-F238E27FC236}">
                <a16:creationId xmlns:a16="http://schemas.microsoft.com/office/drawing/2014/main" id="{88B348B4-1179-40C0-B903-717D79F0A399}"/>
              </a:ext>
            </a:extLst>
          </p:cNvPr>
          <p:cNvSpPr>
            <a:spLocks noGrp="1"/>
          </p:cNvSpPr>
          <p:nvPr>
            <p:ph type="body" sz="quarter" idx="11"/>
          </p:nvPr>
        </p:nvSpPr>
        <p:spPr/>
        <p:txBody>
          <a:bodyPr>
            <a:normAutofit fontScale="77500" lnSpcReduction="20000"/>
          </a:bodyPr>
          <a:lstStyle/>
          <a:p>
            <a:r>
              <a:rPr lang="en-US" dirty="0">
                <a:latin typeface="+mj-lt"/>
              </a:rPr>
              <a:t>May 14, 2026</a:t>
            </a:r>
          </a:p>
          <a:p>
            <a:r>
              <a:rPr lang="en-US" dirty="0"/>
              <a:t>600-700p</a:t>
            </a:r>
            <a:endParaRPr lang="en-US" dirty="0">
              <a:latin typeface="+mj-lt"/>
            </a:endParaRPr>
          </a:p>
          <a:p>
            <a:endParaRPr lang="en-US" dirty="0"/>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08174" y="4442978"/>
            <a:ext cx="2213723" cy="1748841"/>
          </a:xfrm>
          <a:prstGeom prst="rect">
            <a:avLst/>
          </a:prstGeom>
        </p:spPr>
      </p:pic>
      <p:pic>
        <p:nvPicPr>
          <p:cNvPr id="7" name="Picture 6" descr="Logo&#10;&#10;Description automatically generated">
            <a:extLst>
              <a:ext uri="{FF2B5EF4-FFF2-40B4-BE49-F238E27FC236}">
                <a16:creationId xmlns:a16="http://schemas.microsoft.com/office/drawing/2014/main" id="{2ACF4480-7982-475C-AFAE-F96FAC3DCCB2}"/>
              </a:ext>
            </a:extLst>
          </p:cNvPr>
          <p:cNvPicPr>
            <a:picLocks noChangeAspect="1"/>
          </p:cNvPicPr>
          <p:nvPr/>
        </p:nvPicPr>
        <p:blipFill>
          <a:blip r:embed="rId6"/>
          <a:stretch>
            <a:fillRect/>
          </a:stretch>
        </p:blipFill>
        <p:spPr>
          <a:xfrm>
            <a:off x="239299" y="188573"/>
            <a:ext cx="1955050" cy="1466491"/>
          </a:xfrm>
          <a:prstGeom prst="rect">
            <a:avLst/>
          </a:prstGeom>
        </p:spPr>
      </p:pic>
      <p:pic>
        <p:nvPicPr>
          <p:cNvPr id="11" name="Picture 10" descr="Logo&#10;&#10;Description automatically generated">
            <a:extLst>
              <a:ext uri="{FF2B5EF4-FFF2-40B4-BE49-F238E27FC236}">
                <a16:creationId xmlns:a16="http://schemas.microsoft.com/office/drawing/2014/main" id="{5A3E6478-B504-49A1-A762-8138F0EFB2E2}"/>
              </a:ext>
            </a:extLst>
          </p:cNvPr>
          <p:cNvPicPr>
            <a:picLocks noChangeAspect="1"/>
          </p:cNvPicPr>
          <p:nvPr/>
        </p:nvPicPr>
        <p:blipFill>
          <a:blip r:embed="rId6"/>
          <a:stretch>
            <a:fillRect/>
          </a:stretch>
        </p:blipFill>
        <p:spPr>
          <a:xfrm>
            <a:off x="9997651" y="188572"/>
            <a:ext cx="1955050" cy="1466491"/>
          </a:xfrm>
          <a:prstGeom prst="rect">
            <a:avLst/>
          </a:prstGeom>
        </p:spPr>
      </p:pic>
    </p:spTree>
    <p:extLst>
      <p:ext uri="{BB962C8B-B14F-4D97-AF65-F5344CB8AC3E}">
        <p14:creationId xmlns:p14="http://schemas.microsoft.com/office/powerpoint/2010/main" val="243755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normAutofit/>
          </a:bodyPr>
          <a:lstStyle/>
          <a:p>
            <a:r>
              <a:rPr lang="en-US" dirty="0"/>
              <a:t>Behavior Policy</a:t>
            </a:r>
          </a:p>
          <a:p>
            <a:endParaRPr lang="en-US" dirty="0"/>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3528204" y="1915686"/>
            <a:ext cx="6857998" cy="4654246"/>
          </a:xfrm>
        </p:spPr>
        <p:txBody>
          <a:bodyPr>
            <a:normAutofit fontScale="92500" lnSpcReduction="10000"/>
          </a:bodyPr>
          <a:lstStyle/>
          <a:p>
            <a:pPr marL="285750" indent="-285750">
              <a:buFont typeface="Arial" panose="020B0604020202020204" pitchFamily="34" charset="0"/>
              <a:buChar char="•"/>
            </a:pPr>
            <a:r>
              <a:rPr lang="en-US" dirty="0"/>
              <a:t>Safety is our NUMBER ONE priority.  If we can’t keep ALL children safe, both physically and emotionally, then we have to take action.</a:t>
            </a:r>
          </a:p>
          <a:p>
            <a:pPr marL="285750" indent="-285750">
              <a:buFont typeface="Arial" panose="020B0604020202020204" pitchFamily="34" charset="0"/>
              <a:buChar char="•"/>
            </a:pPr>
            <a:r>
              <a:rPr lang="en-US" sz="1800" dirty="0">
                <a:solidFill>
                  <a:schemeClr val="tx1">
                    <a:lumMod val="75000"/>
                    <a:lumOff val="25000"/>
                  </a:schemeClr>
                </a:solidFill>
              </a:rPr>
              <a:t>Positi</a:t>
            </a:r>
            <a:r>
              <a:rPr lang="en-US" dirty="0"/>
              <a:t>ve Reinforcement is our main focus, but when needed we will use the 1-2-3 timeout process.</a:t>
            </a:r>
          </a:p>
          <a:p>
            <a:pPr marL="285750" indent="-285750">
              <a:buFont typeface="Arial" panose="020B0604020202020204" pitchFamily="34" charset="0"/>
              <a:buChar char="•"/>
            </a:pPr>
            <a:r>
              <a:rPr lang="en-US" sz="1800" dirty="0">
                <a:solidFill>
                  <a:schemeClr val="tx1">
                    <a:lumMod val="75000"/>
                    <a:lumOff val="25000"/>
                  </a:schemeClr>
                </a:solidFill>
              </a:rPr>
              <a:t>If safety is a concern, we will document with a write-up.  </a:t>
            </a:r>
            <a:r>
              <a:rPr lang="en-US" dirty="0"/>
              <a:t>Parents/guardians will be notified of write-up upon pickup unless it results in suspension due to safety severity.  Generally, we try to follow the policy of 3 write-ups resulting in 2 day suspension.</a:t>
            </a:r>
          </a:p>
          <a:p>
            <a:pPr marL="285750" indent="-285750">
              <a:buFont typeface="Arial" panose="020B0604020202020204" pitchFamily="34" charset="0"/>
              <a:buChar char="•"/>
            </a:pPr>
            <a:r>
              <a:rPr lang="en-US" sz="1800" dirty="0">
                <a:solidFill>
                  <a:schemeClr val="tx1">
                    <a:lumMod val="75000"/>
                    <a:lumOff val="25000"/>
                  </a:schemeClr>
                </a:solidFill>
              </a:rPr>
              <a:t>If we are unable to maintain safety with our approv</a:t>
            </a:r>
            <a:r>
              <a:rPr lang="en-US" dirty="0"/>
              <a:t>ed intervention methods we will call parents to pick up the child.  Please know this is our last resort.</a:t>
            </a:r>
          </a:p>
          <a:p>
            <a:pPr marL="0" indent="0">
              <a:buNone/>
            </a:pPr>
            <a:endParaRPr lang="en-US" dirty="0"/>
          </a:p>
          <a:p>
            <a:pPr marL="0" indent="0" algn="ctr">
              <a:buNone/>
            </a:pPr>
            <a:r>
              <a:rPr lang="en-US" sz="2000" b="1" dirty="0">
                <a:solidFill>
                  <a:schemeClr val="tx1">
                    <a:lumMod val="75000"/>
                    <a:lumOff val="25000"/>
                  </a:schemeClr>
                </a:solidFill>
              </a:rPr>
              <a:t>PLEASE let us know if your child has any special care needs.  The more you keep us informed, the better we can serve your children and ensure an enjoyable time at our camp</a:t>
            </a:r>
          </a:p>
          <a:p>
            <a:endParaRPr lang="en-US" dirty="0"/>
          </a:p>
          <a:p>
            <a:pPr marL="0" indent="0">
              <a:buNone/>
            </a:pPr>
            <a:r>
              <a:rPr lang="en-US" dirty="0"/>
              <a:t>*Please review Parent Handbook for additional policies/Procedures</a:t>
            </a:r>
          </a:p>
        </p:txBody>
      </p:sp>
    </p:spTree>
    <p:extLst>
      <p:ext uri="{BB962C8B-B14F-4D97-AF65-F5344CB8AC3E}">
        <p14:creationId xmlns:p14="http://schemas.microsoft.com/office/powerpoint/2010/main" val="366933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16C4-8E88-4788-939C-687DC13FBBAF}"/>
              </a:ext>
            </a:extLst>
          </p:cNvPr>
          <p:cNvSpPr>
            <a:spLocks noGrp="1"/>
          </p:cNvSpPr>
          <p:nvPr>
            <p:ph type="title"/>
          </p:nvPr>
        </p:nvSpPr>
        <p:spPr>
          <a:xfrm>
            <a:off x="5711359" y="3429000"/>
            <a:ext cx="3885715" cy="1339347"/>
          </a:xfrm>
          <a:solidFill>
            <a:schemeClr val="accent1">
              <a:lumMod val="40000"/>
              <a:lumOff val="60000"/>
            </a:schemeClr>
          </a:solidFill>
        </p:spPr>
        <p:txBody>
          <a:bodyPr>
            <a:normAutofit/>
          </a:bodyPr>
          <a:lstStyle/>
          <a:p>
            <a:pPr algn="ctr"/>
            <a:r>
              <a:rPr lang="en-US" dirty="0"/>
              <a:t>Questions?</a:t>
            </a:r>
          </a:p>
        </p:txBody>
      </p:sp>
      <p:sp>
        <p:nvSpPr>
          <p:cNvPr id="6" name="Oval 5">
            <a:extLst>
              <a:ext uri="{FF2B5EF4-FFF2-40B4-BE49-F238E27FC236}">
                <a16:creationId xmlns:a16="http://schemas.microsoft.com/office/drawing/2014/main" id="{1B916BCB-384D-4A08-BEE7-8E8B4C216B7D}"/>
              </a:ext>
              <a:ext uri="{C183D7F6-B498-43B3-948B-1728B52AA6E4}">
                <adec:decorative xmlns:adec="http://schemas.microsoft.com/office/drawing/2017/decorative" val="1"/>
              </a:ext>
            </a:extLst>
          </p:cNvPr>
          <p:cNvSpPr/>
          <p:nvPr/>
        </p:nvSpPr>
        <p:spPr>
          <a:xfrm>
            <a:off x="652070" y="1714500"/>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Illustration of a green pencil sharpener character ">
            <a:extLst>
              <a:ext uri="{FF2B5EF4-FFF2-40B4-BE49-F238E27FC236}">
                <a16:creationId xmlns:a16="http://schemas.microsoft.com/office/drawing/2014/main" id="{A5A4FC33-D142-4E28-8346-35D781135E3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1580273" y="2306952"/>
            <a:ext cx="1572593" cy="2244095"/>
          </a:xfrm>
          <a:prstGeom prst="rect">
            <a:avLst/>
          </a:prstGeom>
        </p:spPr>
      </p:pic>
      <p:sp>
        <p:nvSpPr>
          <p:cNvPr id="5" name="Title 1">
            <a:extLst>
              <a:ext uri="{FF2B5EF4-FFF2-40B4-BE49-F238E27FC236}">
                <a16:creationId xmlns:a16="http://schemas.microsoft.com/office/drawing/2014/main" id="{0666DC43-1836-4F4D-AEA3-CC774E4C3082}"/>
              </a:ext>
            </a:extLst>
          </p:cNvPr>
          <p:cNvSpPr txBox="1">
            <a:spLocks/>
          </p:cNvSpPr>
          <p:nvPr/>
        </p:nvSpPr>
        <p:spPr>
          <a:xfrm>
            <a:off x="5015973" y="759029"/>
            <a:ext cx="5033800" cy="1449334"/>
          </a:xfrm>
          <a:prstGeom prst="rect">
            <a:avLst/>
          </a:prstGeom>
          <a:solidFill>
            <a:schemeClr val="accent1">
              <a:lumMod val="40000"/>
              <a:lumOff val="60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Virtual introduction of</a:t>
            </a:r>
          </a:p>
          <a:p>
            <a:pPr algn="ctr"/>
            <a:r>
              <a:rPr lang="en-US" dirty="0"/>
              <a:t>The Kids SmART Camp Team</a:t>
            </a:r>
          </a:p>
        </p:txBody>
      </p:sp>
    </p:spTree>
    <p:extLst>
      <p:ext uri="{BB962C8B-B14F-4D97-AF65-F5344CB8AC3E}">
        <p14:creationId xmlns:p14="http://schemas.microsoft.com/office/powerpoint/2010/main" val="260051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p:txBody>
          <a:bodyPr/>
          <a:lstStyle/>
          <a:p>
            <a:r>
              <a:rPr lang="en-US" dirty="0"/>
              <a:t>Welcome Parents!</a:t>
            </a:r>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914399" y="1949061"/>
            <a:ext cx="7096355" cy="4206240"/>
          </a:xfrm>
        </p:spPr>
        <p:txBody>
          <a:bodyPr>
            <a:normAutofit/>
          </a:bodyPr>
          <a:lstStyle/>
          <a:p>
            <a:pPr marL="342900" indent="-342900" algn="l">
              <a:lnSpc>
                <a:spcPts val="2800"/>
              </a:lnSpc>
              <a:buFont typeface="Arial" panose="020B0604020202020204" pitchFamily="34" charset="0"/>
              <a:buChar char="•"/>
            </a:pPr>
            <a:r>
              <a:rPr lang="en-US" sz="1800" dirty="0"/>
              <a:t>Goals of tonight’s Meet/Greet</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help families understand the general logistics and structure of our camp</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Make sure children come to camp prepared and ready for fun</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Clarify the process and requirements of scheduling and payments</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ensure comfort and understanding by parents/guardians and children so we can all have a great time this summer!</a:t>
            </a:r>
          </a:p>
          <a:p>
            <a:pPr lvl="1" algn="l">
              <a:lnSpc>
                <a:spcPts val="2800"/>
              </a:lnSpc>
            </a:pPr>
            <a:endParaRPr lang="en-US" sz="1800" dirty="0">
              <a:solidFill>
                <a:schemeClr val="tx1">
                  <a:lumMod val="75000"/>
                  <a:lumOff val="25000"/>
                </a:schemeClr>
              </a:solidFill>
            </a:endParaRPr>
          </a:p>
          <a:p>
            <a:pPr lvl="1" algn="l">
              <a:lnSpc>
                <a:spcPts val="2800"/>
              </a:lnSpc>
            </a:pPr>
            <a:r>
              <a:rPr lang="en-US" sz="1300" b="1" dirty="0"/>
              <a:t>*Virtual introduction of staff will occur after initial presentation, before question/answer portion.</a:t>
            </a:r>
            <a:endParaRPr lang="en-US" sz="1300" b="1" dirty="0">
              <a:solidFill>
                <a:schemeClr val="tx1">
                  <a:lumMod val="75000"/>
                  <a:lumOff val="25000"/>
                </a:schemeClr>
              </a:solidFill>
            </a:endParaRPr>
          </a:p>
          <a:p>
            <a:endParaRPr lang="en-US"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548159" y="2203704"/>
            <a:ext cx="3444298" cy="2422061"/>
          </a:xfrm>
          <a:prstGeom prst="rect">
            <a:avLst/>
          </a:prstGeom>
        </p:spPr>
      </p:pic>
    </p:spTree>
    <p:extLst>
      <p:ext uri="{BB962C8B-B14F-4D97-AF65-F5344CB8AC3E}">
        <p14:creationId xmlns:p14="http://schemas.microsoft.com/office/powerpoint/2010/main" val="300195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61755D0-5562-4A11-BF40-227C0B57EFCA}"/>
              </a:ext>
            </a:extLst>
          </p:cNvPr>
          <p:cNvSpPr>
            <a:spLocks noGrp="1"/>
          </p:cNvSpPr>
          <p:nvPr>
            <p:ph type="title"/>
          </p:nvPr>
        </p:nvSpPr>
        <p:spPr>
          <a:xfrm>
            <a:off x="4358474" y="221404"/>
            <a:ext cx="6857999" cy="653547"/>
          </a:xfrm>
        </p:spPr>
        <p:txBody>
          <a:bodyPr>
            <a:normAutofit/>
          </a:bodyPr>
          <a:lstStyle/>
          <a:p>
            <a:r>
              <a:rPr lang="en-US" dirty="0"/>
              <a:t>General camp Overview</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157932" y="874952"/>
            <a:ext cx="7345156" cy="3747690"/>
          </a:xfrm>
        </p:spPr>
        <p:txBody>
          <a:bodyPr>
            <a:normAutofit/>
          </a:bodyPr>
          <a:lstStyle/>
          <a:p>
            <a:pPr marL="342900" indent="-342900">
              <a:lnSpc>
                <a:spcPts val="2800"/>
              </a:lnSpc>
              <a:buFont typeface="Arial" panose="020B0604020202020204" pitchFamily="34" charset="0"/>
              <a:buChar char="•"/>
            </a:pPr>
            <a:r>
              <a:rPr lang="en-US" dirty="0"/>
              <a:t>Camp is open 630a-6p Mon-Fri </a:t>
            </a:r>
          </a:p>
          <a:p>
            <a:pPr marL="800100" lvl="1" indent="-342900">
              <a:lnSpc>
                <a:spcPts val="2800"/>
              </a:lnSpc>
              <a:buFont typeface="Arial" panose="020B0604020202020204" pitchFamily="34" charset="0"/>
              <a:buChar char="•"/>
            </a:pPr>
            <a:r>
              <a:rPr lang="en-US" sz="1600" dirty="0"/>
              <a:t>No drop-offs prior to 6:30a</a:t>
            </a:r>
          </a:p>
          <a:p>
            <a:pPr marL="800100" lvl="1" indent="-342900">
              <a:lnSpc>
                <a:spcPts val="2800"/>
              </a:lnSpc>
              <a:buFont typeface="Arial" panose="020B0604020202020204" pitchFamily="34" charset="0"/>
              <a:buChar char="•"/>
            </a:pPr>
            <a:r>
              <a:rPr lang="en-US" sz="1600" dirty="0"/>
              <a:t>late fee of $1/min/child assessed for pickups after 6pm</a:t>
            </a:r>
          </a:p>
          <a:p>
            <a:pPr marL="342900" indent="-342900">
              <a:lnSpc>
                <a:spcPts val="2800"/>
              </a:lnSpc>
              <a:buFont typeface="Arial" panose="020B0604020202020204" pitchFamily="34" charset="0"/>
              <a:buChar char="•"/>
            </a:pPr>
            <a:r>
              <a:rPr lang="en-US" dirty="0"/>
              <a:t>Jeffco camps start Tuesday, June 2 and run through August 14</a:t>
            </a:r>
          </a:p>
          <a:p>
            <a:pPr marL="800100" lvl="1" indent="-342900">
              <a:lnSpc>
                <a:spcPts val="2800"/>
              </a:lnSpc>
            </a:pPr>
            <a:r>
              <a:rPr lang="en-US" sz="1600" dirty="0"/>
              <a:t>*</a:t>
            </a:r>
            <a:r>
              <a:rPr lang="en-US" sz="1400" dirty="0"/>
              <a:t>All Camps Closed 6/19 and 7/3 due to District building closures</a:t>
            </a:r>
          </a:p>
          <a:p>
            <a:pPr marL="0" indent="0">
              <a:buNone/>
            </a:pPr>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p:nvPr/>
        </p:nvSpPr>
        <p:spPr>
          <a:xfrm flipH="1">
            <a:off x="-28576" y="0"/>
            <a:ext cx="3987118" cy="6867328"/>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Illustration of a purple book character">
            <a:extLst>
              <a:ext uri="{FF2B5EF4-FFF2-40B4-BE49-F238E27FC236}">
                <a16:creationId xmlns:a16="http://schemas.microsoft.com/office/drawing/2014/main" id="{66D65075-912A-0B45-A895-6C8FA62F346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688912" y="2074690"/>
            <a:ext cx="2240025" cy="2708619"/>
          </a:xfrm>
          <a:prstGeom prst="rect">
            <a:avLst/>
          </a:prstGeom>
        </p:spPr>
      </p:pic>
      <p:sp>
        <p:nvSpPr>
          <p:cNvPr id="2" name="TextBox 1">
            <a:extLst>
              <a:ext uri="{FF2B5EF4-FFF2-40B4-BE49-F238E27FC236}">
                <a16:creationId xmlns:a16="http://schemas.microsoft.com/office/drawing/2014/main" id="{04189034-E03F-441B-8C90-63772BBDF20B}"/>
              </a:ext>
            </a:extLst>
          </p:cNvPr>
          <p:cNvSpPr txBox="1"/>
          <p:nvPr/>
        </p:nvSpPr>
        <p:spPr>
          <a:xfrm>
            <a:off x="4273194" y="4487589"/>
            <a:ext cx="2137458" cy="1200329"/>
          </a:xfrm>
          <a:prstGeom prst="rect">
            <a:avLst/>
          </a:prstGeom>
          <a:solidFill>
            <a:srgbClr val="7030A0"/>
          </a:solidFill>
        </p:spPr>
        <p:txBody>
          <a:bodyPr wrap="square" rtlCol="0">
            <a:spAutoFit/>
          </a:bodyPr>
          <a:lstStyle/>
          <a:p>
            <a:r>
              <a:rPr lang="en-US" dirty="0"/>
              <a:t>EIBER Camp:</a:t>
            </a:r>
          </a:p>
          <a:p>
            <a:r>
              <a:rPr lang="en-US" dirty="0"/>
              <a:t>(text is best)</a:t>
            </a:r>
          </a:p>
          <a:p>
            <a:endParaRPr lang="en-US" dirty="0"/>
          </a:p>
          <a:p>
            <a:r>
              <a:rPr lang="en-US" dirty="0"/>
              <a:t>720-376-2759</a:t>
            </a:r>
          </a:p>
        </p:txBody>
      </p:sp>
      <p:sp>
        <p:nvSpPr>
          <p:cNvPr id="7" name="TextBox 6">
            <a:extLst>
              <a:ext uri="{FF2B5EF4-FFF2-40B4-BE49-F238E27FC236}">
                <a16:creationId xmlns:a16="http://schemas.microsoft.com/office/drawing/2014/main" id="{A6C847F3-05D6-423C-8E86-B966AB3FBE9B}"/>
              </a:ext>
            </a:extLst>
          </p:cNvPr>
          <p:cNvSpPr txBox="1"/>
          <p:nvPr/>
        </p:nvSpPr>
        <p:spPr>
          <a:xfrm>
            <a:off x="6096000" y="5508555"/>
            <a:ext cx="2137458" cy="1200329"/>
          </a:xfrm>
          <a:prstGeom prst="rect">
            <a:avLst/>
          </a:prstGeom>
          <a:solidFill>
            <a:srgbClr val="92D050"/>
          </a:solidFill>
        </p:spPr>
        <p:txBody>
          <a:bodyPr wrap="square" rtlCol="0">
            <a:spAutoFit/>
          </a:bodyPr>
          <a:lstStyle/>
          <a:p>
            <a:r>
              <a:rPr lang="en-US" dirty="0"/>
              <a:t>Patterson Camp: </a:t>
            </a:r>
          </a:p>
          <a:p>
            <a:r>
              <a:rPr lang="en-US" dirty="0"/>
              <a:t>(text is best)</a:t>
            </a:r>
          </a:p>
          <a:p>
            <a:endParaRPr lang="en-US" dirty="0"/>
          </a:p>
          <a:p>
            <a:r>
              <a:rPr lang="en-US" dirty="0"/>
              <a:t>720-376-5755</a:t>
            </a:r>
          </a:p>
        </p:txBody>
      </p:sp>
      <p:sp>
        <p:nvSpPr>
          <p:cNvPr id="8" name="TextBox 7">
            <a:extLst>
              <a:ext uri="{FF2B5EF4-FFF2-40B4-BE49-F238E27FC236}">
                <a16:creationId xmlns:a16="http://schemas.microsoft.com/office/drawing/2014/main" id="{6A6E88D3-2A67-46DB-B566-685EE5538743}"/>
              </a:ext>
            </a:extLst>
          </p:cNvPr>
          <p:cNvSpPr txBox="1"/>
          <p:nvPr/>
        </p:nvSpPr>
        <p:spPr>
          <a:xfrm>
            <a:off x="8076461" y="4487589"/>
            <a:ext cx="2137458" cy="1200329"/>
          </a:xfrm>
          <a:prstGeom prst="rect">
            <a:avLst/>
          </a:prstGeom>
          <a:solidFill>
            <a:srgbClr val="FFC000"/>
          </a:solidFill>
        </p:spPr>
        <p:txBody>
          <a:bodyPr wrap="square" rtlCol="0">
            <a:spAutoFit/>
          </a:bodyPr>
          <a:lstStyle/>
          <a:p>
            <a:r>
              <a:rPr lang="en-US" dirty="0" err="1"/>
              <a:t>Lumberg</a:t>
            </a:r>
            <a:r>
              <a:rPr lang="en-US" dirty="0"/>
              <a:t> Camp:</a:t>
            </a:r>
          </a:p>
          <a:p>
            <a:r>
              <a:rPr lang="en-US" dirty="0"/>
              <a:t>(text is best)</a:t>
            </a:r>
          </a:p>
          <a:p>
            <a:endParaRPr lang="en-US" dirty="0"/>
          </a:p>
          <a:p>
            <a:r>
              <a:rPr lang="en-US" dirty="0"/>
              <a:t>720-376-2676</a:t>
            </a:r>
          </a:p>
        </p:txBody>
      </p:sp>
    </p:spTree>
    <p:extLst>
      <p:ext uri="{BB962C8B-B14F-4D97-AF65-F5344CB8AC3E}">
        <p14:creationId xmlns:p14="http://schemas.microsoft.com/office/powerpoint/2010/main" val="217473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278776" y="270029"/>
            <a:ext cx="6400800" cy="685800"/>
          </a:xfrm>
        </p:spPr>
        <p:txBody>
          <a:bodyPr/>
          <a:lstStyle/>
          <a:p>
            <a:r>
              <a:rPr lang="en-US" dirty="0"/>
              <a:t>Drop-Off/Pick-up</a:t>
            </a:r>
          </a:p>
        </p:txBody>
      </p:sp>
      <p:sp>
        <p:nvSpPr>
          <p:cNvPr id="5" name="Text Placeholder 4">
            <a:extLst>
              <a:ext uri="{FF2B5EF4-FFF2-40B4-BE49-F238E27FC236}">
                <a16:creationId xmlns:a16="http://schemas.microsoft.com/office/drawing/2014/main" id="{FC163D03-0474-4A43-A81C-E7FC3027F22D}"/>
              </a:ext>
            </a:extLst>
          </p:cNvPr>
          <p:cNvSpPr>
            <a:spLocks noGrp="1"/>
          </p:cNvSpPr>
          <p:nvPr>
            <p:ph type="body" sz="quarter" idx="11"/>
          </p:nvPr>
        </p:nvSpPr>
        <p:spPr>
          <a:xfrm>
            <a:off x="48039" y="809302"/>
            <a:ext cx="5277319" cy="4206240"/>
          </a:xfrm>
        </p:spPr>
        <p:txBody>
          <a:bodyPr>
            <a:normAutofit fontScale="77500" lnSpcReduction="20000"/>
          </a:bodyPr>
          <a:lstStyle/>
          <a:p>
            <a:pPr marL="285750" indent="-285750" algn="l">
              <a:lnSpc>
                <a:spcPts val="2800"/>
              </a:lnSpc>
              <a:buFont typeface="Arial" panose="020B0604020202020204" pitchFamily="34" charset="0"/>
              <a:buChar char="•"/>
            </a:pPr>
            <a:r>
              <a:rPr lang="en-US" sz="1800" dirty="0"/>
              <a:t>Parents/Guardians MUST come in to drop off/pick up their children- PIN numbers will be set up on first day of attendance if you don’t already have one.</a:t>
            </a:r>
          </a:p>
          <a:p>
            <a:pPr marL="285750" indent="-285750" algn="l">
              <a:lnSpc>
                <a:spcPts val="2800"/>
              </a:lnSpc>
              <a:buFont typeface="Arial" panose="020B0604020202020204" pitchFamily="34" charset="0"/>
              <a:buChar char="•"/>
            </a:pPr>
            <a:r>
              <a:rPr lang="en-US" dirty="0"/>
              <a:t>Knock LOUDLY or ring bell.  Be patient while we come let you in. </a:t>
            </a:r>
            <a:endParaRPr lang="en-US" sz="1800" dirty="0"/>
          </a:p>
          <a:p>
            <a:pPr marL="285750" indent="-285750" algn="l">
              <a:lnSpc>
                <a:spcPts val="2800"/>
              </a:lnSpc>
              <a:buFont typeface="Arial" panose="020B0604020202020204" pitchFamily="34" charset="0"/>
              <a:buChar char="•"/>
            </a:pPr>
            <a:r>
              <a:rPr lang="en-US" sz="1800" dirty="0"/>
              <a:t>All family members must be approved to pick-up and have their own PIN for check-out.  </a:t>
            </a:r>
          </a:p>
          <a:p>
            <a:pPr marL="285750" indent="-285750" algn="l">
              <a:lnSpc>
                <a:spcPts val="2800"/>
              </a:lnSpc>
              <a:buFont typeface="Arial" panose="020B0604020202020204" pitchFamily="34" charset="0"/>
              <a:buChar char="•"/>
            </a:pPr>
            <a:r>
              <a:rPr lang="en-US" sz="1800" dirty="0"/>
              <a:t>CCAP families must also check their children in/out on ATS laptop.</a:t>
            </a:r>
          </a:p>
          <a:p>
            <a:pPr marL="285750" indent="-285750" algn="l">
              <a:lnSpc>
                <a:spcPts val="2800"/>
              </a:lnSpc>
              <a:buFont typeface="Arial" panose="020B0604020202020204" pitchFamily="34" charset="0"/>
              <a:buChar char="•"/>
            </a:pPr>
            <a:r>
              <a:rPr lang="en-US" sz="1800" dirty="0"/>
              <a:t>Make sure you check the parent table for updated </a:t>
            </a:r>
            <a:r>
              <a:rPr lang="en-US" dirty="0"/>
              <a:t>camp information!  Parents are responsible for knowing the activities and field trips based on this information. </a:t>
            </a:r>
            <a:endParaRPr lang="en-US" sz="1800" dirty="0"/>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8343307" y="69011"/>
            <a:ext cx="3429000" cy="3429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t>Lumberg</a:t>
            </a:r>
            <a:endParaRPr lang="en-US" u="sng" dirty="0"/>
          </a:p>
          <a:p>
            <a:pPr algn="ctr"/>
            <a:r>
              <a:rPr lang="en-US" dirty="0"/>
              <a:t>*Park in lot on West side of school (across from Jefferson).  Enter through cafeteria double doors.</a:t>
            </a:r>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794884" y="4538513"/>
            <a:ext cx="2645040" cy="2089582"/>
          </a:xfrm>
          <a:prstGeom prst="rect">
            <a:avLst/>
          </a:prstGeom>
        </p:spPr>
      </p:pic>
      <p:sp>
        <p:nvSpPr>
          <p:cNvPr id="6" name="Oval 5">
            <a:extLst>
              <a:ext uri="{FF2B5EF4-FFF2-40B4-BE49-F238E27FC236}">
                <a16:creationId xmlns:a16="http://schemas.microsoft.com/office/drawing/2014/main" id="{DB5A7DE7-4315-49A0-BBBD-CCB29D78DF1F}"/>
              </a:ext>
              <a:ext uri="{C183D7F6-B498-43B3-948B-1728B52AA6E4}">
                <adec:decorative xmlns:adec="http://schemas.microsoft.com/office/drawing/2017/decorative" val="1"/>
              </a:ext>
            </a:extLst>
          </p:cNvPr>
          <p:cNvSpPr/>
          <p:nvPr/>
        </p:nvSpPr>
        <p:spPr>
          <a:xfrm>
            <a:off x="7964338" y="3199095"/>
            <a:ext cx="3429000" cy="3429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EIBER</a:t>
            </a:r>
          </a:p>
          <a:p>
            <a:pPr algn="ctr"/>
            <a:r>
              <a:rPr lang="en-US" dirty="0"/>
              <a:t>*Entrance is on East side of building, just south of main entrance by bus lane.</a:t>
            </a:r>
          </a:p>
        </p:txBody>
      </p:sp>
      <p:sp>
        <p:nvSpPr>
          <p:cNvPr id="8" name="Oval 7">
            <a:extLst>
              <a:ext uri="{FF2B5EF4-FFF2-40B4-BE49-F238E27FC236}">
                <a16:creationId xmlns:a16="http://schemas.microsoft.com/office/drawing/2014/main" id="{916071A3-EF6F-4089-98B9-704C5D02C87D}"/>
              </a:ext>
              <a:ext uri="{C183D7F6-B498-43B3-948B-1728B52AA6E4}">
                <adec:decorative xmlns:adec="http://schemas.microsoft.com/office/drawing/2017/decorative" val="1"/>
              </a:ext>
            </a:extLst>
          </p:cNvPr>
          <p:cNvSpPr/>
          <p:nvPr/>
        </p:nvSpPr>
        <p:spPr>
          <a:xfrm>
            <a:off x="5439924" y="1109513"/>
            <a:ext cx="3429000" cy="3429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PATTERSON</a:t>
            </a:r>
          </a:p>
          <a:p>
            <a:pPr algn="ctr"/>
            <a:r>
              <a:rPr lang="en-US" dirty="0"/>
              <a:t>*Entrance is cafeteria doors on northwest side of school. Parking is in north lot.  </a:t>
            </a:r>
          </a:p>
        </p:txBody>
      </p:sp>
    </p:spTree>
    <p:extLst>
      <p:ext uri="{BB962C8B-B14F-4D97-AF65-F5344CB8AC3E}">
        <p14:creationId xmlns:p14="http://schemas.microsoft.com/office/powerpoint/2010/main" val="260224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p:txBody>
          <a:bodyPr>
            <a:normAutofit/>
          </a:bodyPr>
          <a:lstStyle/>
          <a:p>
            <a:pPr algn="ctr"/>
            <a:r>
              <a:rPr lang="en-US" dirty="0"/>
              <a:t>Weekly Activity Structure</a:t>
            </a:r>
          </a:p>
        </p:txBody>
      </p:sp>
      <p:sp>
        <p:nvSpPr>
          <p:cNvPr id="2" name="Rectangle: Rounded Corners 1">
            <a:extLst>
              <a:ext uri="{FF2B5EF4-FFF2-40B4-BE49-F238E27FC236}">
                <a16:creationId xmlns:a16="http://schemas.microsoft.com/office/drawing/2014/main" id="{B65D18E6-4F75-4DC0-B6DB-9B10B99C9CEF}"/>
              </a:ext>
            </a:extLst>
          </p:cNvPr>
          <p:cNvSpPr/>
          <p:nvPr/>
        </p:nvSpPr>
        <p:spPr>
          <a:xfrm>
            <a:off x="1285336" y="2353526"/>
            <a:ext cx="3132826" cy="2287485"/>
          </a:xfrm>
          <a:prstGeom prst="roundRect">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Mondays:</a:t>
            </a:r>
          </a:p>
          <a:p>
            <a:pPr algn="ctr"/>
            <a:r>
              <a:rPr lang="en-US" dirty="0"/>
              <a:t>Swim Days!</a:t>
            </a:r>
          </a:p>
          <a:p>
            <a:pPr marL="285750" indent="-285750">
              <a:buFont typeface="Arial" panose="020B0604020202020204" pitchFamily="34" charset="0"/>
              <a:buChar char="•"/>
            </a:pPr>
            <a:r>
              <a:rPr lang="en-US" sz="1400" dirty="0"/>
              <a:t>Field trip to local pool</a:t>
            </a:r>
          </a:p>
          <a:p>
            <a:pPr marL="285750" indent="-285750">
              <a:buFont typeface="Arial" panose="020B0604020202020204" pitchFamily="34" charset="0"/>
              <a:buChar char="•"/>
            </a:pPr>
            <a:r>
              <a:rPr lang="en-US" sz="1400" dirty="0"/>
              <a:t>Check times on weekly flyer- don’t be late!</a:t>
            </a:r>
          </a:p>
          <a:p>
            <a:pPr marL="285750" indent="-285750">
              <a:buFont typeface="Arial" panose="020B0604020202020204" pitchFamily="34" charset="0"/>
              <a:buChar char="•"/>
            </a:pPr>
            <a:r>
              <a:rPr lang="en-US" sz="1400" dirty="0"/>
              <a:t>Send children IN their suits, with change of clothes</a:t>
            </a:r>
          </a:p>
          <a:p>
            <a:pPr marL="285750" indent="-285750">
              <a:buFont typeface="Arial" panose="020B0604020202020204" pitchFamily="34" charset="0"/>
              <a:buChar char="•"/>
            </a:pPr>
            <a:r>
              <a:rPr lang="en-US" sz="1400" dirty="0"/>
              <a:t>Remember SUNSCREEN and towel</a:t>
            </a:r>
          </a:p>
          <a:p>
            <a:pPr marL="285750" indent="-285750">
              <a:buFont typeface="Arial" panose="020B0604020202020204" pitchFamily="34" charset="0"/>
              <a:buChar char="•"/>
            </a:pPr>
            <a:r>
              <a:rPr lang="en-US" sz="1400" dirty="0"/>
              <a:t>Goggles and life jackets </a:t>
            </a:r>
            <a:r>
              <a:rPr lang="en-US" sz="1600" dirty="0"/>
              <a:t>only</a:t>
            </a:r>
          </a:p>
        </p:txBody>
      </p:sp>
      <p:sp>
        <p:nvSpPr>
          <p:cNvPr id="7" name="Rectangle: Rounded Corners 6">
            <a:extLst>
              <a:ext uri="{FF2B5EF4-FFF2-40B4-BE49-F238E27FC236}">
                <a16:creationId xmlns:a16="http://schemas.microsoft.com/office/drawing/2014/main" id="{31D914DF-2419-4F15-9C3F-1F7B3A86F766}"/>
              </a:ext>
            </a:extLst>
          </p:cNvPr>
          <p:cNvSpPr/>
          <p:nvPr/>
        </p:nvSpPr>
        <p:spPr>
          <a:xfrm>
            <a:off x="4651506" y="2473065"/>
            <a:ext cx="2958860" cy="2307681"/>
          </a:xfrm>
          <a:prstGeom prst="roundRect">
            <a:avLst/>
          </a:prstGeom>
          <a:solidFill>
            <a:srgbClr val="C9A4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a:p>
            <a:pPr algn="ctr"/>
            <a:r>
              <a:rPr lang="en-US" u="sng" dirty="0"/>
              <a:t>Tuesdays:</a:t>
            </a:r>
          </a:p>
          <a:p>
            <a:pPr algn="ctr"/>
            <a:r>
              <a:rPr lang="en-US" dirty="0"/>
              <a:t>Bike Day!</a:t>
            </a:r>
          </a:p>
          <a:p>
            <a:pPr marL="285750" indent="-285750">
              <a:buFont typeface="Arial" panose="020B0604020202020204" pitchFamily="34" charset="0"/>
              <a:buChar char="•"/>
            </a:pPr>
            <a:r>
              <a:rPr lang="en-US" sz="1400" dirty="0"/>
              <a:t>NON motorized wheels</a:t>
            </a:r>
          </a:p>
          <a:p>
            <a:pPr marL="285750" indent="-285750">
              <a:buFont typeface="Arial" panose="020B0604020202020204" pitchFamily="34" charset="0"/>
              <a:buChar char="•"/>
            </a:pPr>
            <a:r>
              <a:rPr lang="en-US" sz="1400" dirty="0"/>
              <a:t>Must have helmet and other safety gear</a:t>
            </a:r>
          </a:p>
          <a:p>
            <a:pPr marL="285750" indent="-285750">
              <a:buFont typeface="Arial" panose="020B0604020202020204" pitchFamily="34" charset="0"/>
              <a:buChar char="•"/>
            </a:pPr>
            <a:r>
              <a:rPr lang="en-US" sz="1400" dirty="0"/>
              <a:t>Sharing of gear will not be allowed</a:t>
            </a:r>
          </a:p>
          <a:p>
            <a:pPr marL="285750" indent="-285750">
              <a:buFont typeface="Arial" panose="020B0604020202020204" pitchFamily="34" charset="0"/>
              <a:buChar char="•"/>
            </a:pPr>
            <a:endParaRPr lang="en-US" dirty="0"/>
          </a:p>
        </p:txBody>
      </p:sp>
      <p:sp>
        <p:nvSpPr>
          <p:cNvPr id="8" name="Rectangle: Rounded Corners 7">
            <a:extLst>
              <a:ext uri="{FF2B5EF4-FFF2-40B4-BE49-F238E27FC236}">
                <a16:creationId xmlns:a16="http://schemas.microsoft.com/office/drawing/2014/main" id="{B4B0ABD3-DB9B-40A3-A0BD-04100DDA6309}"/>
              </a:ext>
            </a:extLst>
          </p:cNvPr>
          <p:cNvSpPr/>
          <p:nvPr/>
        </p:nvSpPr>
        <p:spPr>
          <a:xfrm>
            <a:off x="7843710" y="2350696"/>
            <a:ext cx="3132826" cy="228748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Wednesdays:</a:t>
            </a:r>
          </a:p>
          <a:p>
            <a:pPr algn="ctr"/>
            <a:r>
              <a:rPr lang="en-US" dirty="0"/>
              <a:t>Field Trip Day!</a:t>
            </a:r>
          </a:p>
          <a:p>
            <a:pPr marL="285750" indent="-285750">
              <a:buFont typeface="Arial" panose="020B0604020202020204" pitchFamily="34" charset="0"/>
              <a:buChar char="•"/>
            </a:pPr>
            <a:r>
              <a:rPr lang="en-US" sz="1400" dirty="0"/>
              <a:t>Field trip to local attractions</a:t>
            </a:r>
          </a:p>
          <a:p>
            <a:pPr marL="285750" indent="-285750">
              <a:buFont typeface="Arial" panose="020B0604020202020204" pitchFamily="34" charset="0"/>
              <a:buChar char="•"/>
            </a:pPr>
            <a:r>
              <a:rPr lang="en-US" sz="1400" dirty="0"/>
              <a:t>District Bus, Kids SmART van, or walking</a:t>
            </a:r>
          </a:p>
          <a:p>
            <a:pPr marL="285750" indent="-285750">
              <a:buFont typeface="Arial" panose="020B0604020202020204" pitchFamily="34" charset="0"/>
              <a:buChar char="•"/>
            </a:pPr>
            <a:r>
              <a:rPr lang="en-US" sz="1400" dirty="0"/>
              <a:t>Check times on weekly flyer- don’t be late!</a:t>
            </a:r>
          </a:p>
          <a:p>
            <a:pPr algn="ctr"/>
            <a:endParaRPr lang="en-US" dirty="0"/>
          </a:p>
        </p:txBody>
      </p:sp>
      <p:sp>
        <p:nvSpPr>
          <p:cNvPr id="9" name="Rectangle: Rounded Corners 8">
            <a:extLst>
              <a:ext uri="{FF2B5EF4-FFF2-40B4-BE49-F238E27FC236}">
                <a16:creationId xmlns:a16="http://schemas.microsoft.com/office/drawing/2014/main" id="{A2ECA457-63AF-4A4B-BA8D-DD0C6CE8939E}"/>
              </a:ext>
            </a:extLst>
          </p:cNvPr>
          <p:cNvSpPr/>
          <p:nvPr/>
        </p:nvSpPr>
        <p:spPr>
          <a:xfrm>
            <a:off x="7703388" y="4848045"/>
            <a:ext cx="2733997" cy="200995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Fridays:</a:t>
            </a:r>
          </a:p>
          <a:p>
            <a:pPr algn="ctr"/>
            <a:r>
              <a:rPr lang="en-US" dirty="0"/>
              <a:t>Outreach!</a:t>
            </a:r>
          </a:p>
          <a:p>
            <a:pPr algn="ctr"/>
            <a:endParaRPr lang="en-US" dirty="0"/>
          </a:p>
          <a:p>
            <a:pPr marL="285750" indent="-285750">
              <a:buFont typeface="Arial" panose="020B0604020202020204" pitchFamily="34" charset="0"/>
              <a:buChar char="•"/>
            </a:pPr>
            <a:r>
              <a:rPr lang="en-US" sz="1400" dirty="0"/>
              <a:t>The field trip comes to us! </a:t>
            </a:r>
          </a:p>
          <a:p>
            <a:pPr marL="285750" indent="-285750">
              <a:buFont typeface="Arial" panose="020B0604020202020204" pitchFamily="34" charset="0"/>
              <a:buChar char="•"/>
            </a:pPr>
            <a:r>
              <a:rPr lang="en-US" sz="1400" dirty="0"/>
              <a:t>Times will be listed on weekly flyer</a:t>
            </a:r>
          </a:p>
        </p:txBody>
      </p:sp>
      <p:sp>
        <p:nvSpPr>
          <p:cNvPr id="10" name="Rectangle: Rounded Corners 9">
            <a:extLst>
              <a:ext uri="{FF2B5EF4-FFF2-40B4-BE49-F238E27FC236}">
                <a16:creationId xmlns:a16="http://schemas.microsoft.com/office/drawing/2014/main" id="{D72DCA0B-5786-4BD7-A9F7-09D1709E76FE}"/>
              </a:ext>
            </a:extLst>
          </p:cNvPr>
          <p:cNvSpPr/>
          <p:nvPr/>
        </p:nvSpPr>
        <p:spPr>
          <a:xfrm>
            <a:off x="1840733" y="4845215"/>
            <a:ext cx="2810773" cy="2009955"/>
          </a:xfrm>
          <a:prstGeom prst="roundRect">
            <a:avLst/>
          </a:prstGeom>
          <a:solidFill>
            <a:srgbClr val="C9A4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Thursdays:</a:t>
            </a:r>
          </a:p>
          <a:p>
            <a:pPr algn="ctr"/>
            <a:r>
              <a:rPr lang="en-US" dirty="0"/>
              <a:t>In House/Theme Day!</a:t>
            </a:r>
          </a:p>
          <a:p>
            <a:pPr algn="ctr"/>
            <a:endParaRPr lang="en-US" dirty="0"/>
          </a:p>
          <a:p>
            <a:pPr marL="285750" indent="-285750">
              <a:buFont typeface="Arial" panose="020B0604020202020204" pitchFamily="34" charset="0"/>
              <a:buChar char="•"/>
            </a:pPr>
            <a:r>
              <a:rPr lang="en-US" sz="1400" dirty="0"/>
              <a:t>Extra fun activities surrounding a certain theme, including an edible craft!</a:t>
            </a:r>
          </a:p>
        </p:txBody>
      </p:sp>
      <p:sp>
        <p:nvSpPr>
          <p:cNvPr id="11" name="TextBox 10">
            <a:extLst>
              <a:ext uri="{FF2B5EF4-FFF2-40B4-BE49-F238E27FC236}">
                <a16:creationId xmlns:a16="http://schemas.microsoft.com/office/drawing/2014/main" id="{04D76975-85F8-4A21-B45D-5C7DC2A4F1BD}"/>
              </a:ext>
            </a:extLst>
          </p:cNvPr>
          <p:cNvSpPr txBox="1"/>
          <p:nvPr/>
        </p:nvSpPr>
        <p:spPr>
          <a:xfrm>
            <a:off x="5103449" y="5026132"/>
            <a:ext cx="2294627" cy="1661993"/>
          </a:xfrm>
          <a:prstGeom prst="rect">
            <a:avLst/>
          </a:prstGeom>
          <a:noFill/>
        </p:spPr>
        <p:txBody>
          <a:bodyPr wrap="square" rtlCol="0">
            <a:spAutoFit/>
          </a:bodyPr>
          <a:lstStyle/>
          <a:p>
            <a:pPr algn="ctr"/>
            <a:r>
              <a:rPr lang="en-US" dirty="0"/>
              <a:t>*Review Site specific</a:t>
            </a:r>
          </a:p>
          <a:p>
            <a:pPr algn="ctr"/>
            <a:r>
              <a:rPr lang="en-US" dirty="0"/>
              <a:t>Activity calendar for more</a:t>
            </a:r>
          </a:p>
          <a:p>
            <a:pPr algn="ctr"/>
            <a:r>
              <a:rPr lang="en-US" dirty="0"/>
              <a:t>Information</a:t>
            </a:r>
          </a:p>
          <a:p>
            <a:pPr algn="ctr"/>
            <a:r>
              <a:rPr lang="en-US" sz="1200" dirty="0"/>
              <a:t> *Activities subject to change</a:t>
            </a:r>
          </a:p>
          <a:p>
            <a:pPr algn="ctr"/>
            <a:endParaRPr lang="en-US" dirty="0"/>
          </a:p>
        </p:txBody>
      </p:sp>
      <p:pic>
        <p:nvPicPr>
          <p:cNvPr id="4" name="Picture 3" descr="Young children playing in pool">
            <a:extLst>
              <a:ext uri="{FF2B5EF4-FFF2-40B4-BE49-F238E27FC236}">
                <a16:creationId xmlns:a16="http://schemas.microsoft.com/office/drawing/2014/main" id="{6E4A510F-048C-496E-AB67-F5B4B0EC25C1}"/>
              </a:ext>
            </a:extLst>
          </p:cNvPr>
          <p:cNvPicPr>
            <a:picLocks noChangeAspect="1"/>
          </p:cNvPicPr>
          <p:nvPr/>
        </p:nvPicPr>
        <p:blipFill>
          <a:blip r:embed="rId2"/>
          <a:stretch>
            <a:fillRect/>
          </a:stretch>
        </p:blipFill>
        <p:spPr>
          <a:xfrm>
            <a:off x="1284886" y="1460692"/>
            <a:ext cx="1046832" cy="698740"/>
          </a:xfrm>
          <a:prstGeom prst="rect">
            <a:avLst/>
          </a:prstGeom>
        </p:spPr>
      </p:pic>
      <p:pic>
        <p:nvPicPr>
          <p:cNvPr id="12" name="Graphic 11" descr="Swimming outline">
            <a:extLst>
              <a:ext uri="{FF2B5EF4-FFF2-40B4-BE49-F238E27FC236}">
                <a16:creationId xmlns:a16="http://schemas.microsoft.com/office/drawing/2014/main" id="{8C172229-3A3F-4BD7-8932-D686987C95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571335" y="2340586"/>
            <a:ext cx="583721" cy="583721"/>
          </a:xfrm>
          <a:prstGeom prst="rect">
            <a:avLst/>
          </a:prstGeom>
        </p:spPr>
      </p:pic>
      <p:pic>
        <p:nvPicPr>
          <p:cNvPr id="13" name="Graphic 12" descr="Swimming outline">
            <a:extLst>
              <a:ext uri="{FF2B5EF4-FFF2-40B4-BE49-F238E27FC236}">
                <a16:creationId xmlns:a16="http://schemas.microsoft.com/office/drawing/2014/main" id="{76FDB397-1359-4789-B390-3B73A757AC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35148" y="2340585"/>
            <a:ext cx="583721" cy="583721"/>
          </a:xfrm>
          <a:prstGeom prst="rect">
            <a:avLst/>
          </a:prstGeom>
        </p:spPr>
      </p:pic>
      <p:pic>
        <p:nvPicPr>
          <p:cNvPr id="15" name="Graphic 14" descr="Cycling outline">
            <a:extLst>
              <a:ext uri="{FF2B5EF4-FFF2-40B4-BE49-F238E27FC236}">
                <a16:creationId xmlns:a16="http://schemas.microsoft.com/office/drawing/2014/main" id="{CB0308A3-2918-4713-9E67-E592858333B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965795" y="2632445"/>
            <a:ext cx="457200" cy="457200"/>
          </a:xfrm>
          <a:prstGeom prst="rect">
            <a:avLst/>
          </a:prstGeom>
        </p:spPr>
      </p:pic>
      <p:pic>
        <p:nvPicPr>
          <p:cNvPr id="17" name="Graphic 16" descr="Bug with solid fill">
            <a:extLst>
              <a:ext uri="{FF2B5EF4-FFF2-40B4-BE49-F238E27FC236}">
                <a16:creationId xmlns:a16="http://schemas.microsoft.com/office/drawing/2014/main" id="{AB2E6EC1-B767-4F07-93C3-9E948CD78D1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77610" y="5110478"/>
            <a:ext cx="573657" cy="573657"/>
          </a:xfrm>
          <a:prstGeom prst="rect">
            <a:avLst/>
          </a:prstGeom>
        </p:spPr>
      </p:pic>
      <p:pic>
        <p:nvPicPr>
          <p:cNvPr id="18" name="Graphic 17" descr="Cycling outline">
            <a:extLst>
              <a:ext uri="{FF2B5EF4-FFF2-40B4-BE49-F238E27FC236}">
                <a16:creationId xmlns:a16="http://schemas.microsoft.com/office/drawing/2014/main" id="{CE7B3D30-5DDA-499A-9A6E-30C62DC1917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08032" y="2649649"/>
            <a:ext cx="457200" cy="457200"/>
          </a:xfrm>
          <a:prstGeom prst="rect">
            <a:avLst/>
          </a:prstGeom>
        </p:spPr>
      </p:pic>
      <p:pic>
        <p:nvPicPr>
          <p:cNvPr id="22" name="Graphic 21" descr="Bus outline">
            <a:extLst>
              <a:ext uri="{FF2B5EF4-FFF2-40B4-BE49-F238E27FC236}">
                <a16:creationId xmlns:a16="http://schemas.microsoft.com/office/drawing/2014/main" id="{F8BE1F01-9097-497C-95D0-1D6ED7FED50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90357" y="2295148"/>
            <a:ext cx="703053" cy="703053"/>
          </a:xfrm>
          <a:prstGeom prst="rect">
            <a:avLst/>
          </a:prstGeom>
        </p:spPr>
      </p:pic>
      <p:pic>
        <p:nvPicPr>
          <p:cNvPr id="23" name="Graphic 22" descr="Bus outline">
            <a:extLst>
              <a:ext uri="{FF2B5EF4-FFF2-40B4-BE49-F238E27FC236}">
                <a16:creationId xmlns:a16="http://schemas.microsoft.com/office/drawing/2014/main" id="{3D3A5A71-12FD-4B49-A533-A446F9D5290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186210" y="2295148"/>
            <a:ext cx="703053" cy="703053"/>
          </a:xfrm>
          <a:prstGeom prst="rect">
            <a:avLst/>
          </a:prstGeom>
        </p:spPr>
      </p:pic>
      <p:pic>
        <p:nvPicPr>
          <p:cNvPr id="25" name="Graphic 24" descr="Sunflower with solid fill">
            <a:extLst>
              <a:ext uri="{FF2B5EF4-FFF2-40B4-BE49-F238E27FC236}">
                <a16:creationId xmlns:a16="http://schemas.microsoft.com/office/drawing/2014/main" id="{1BD29157-4F89-430C-B856-41890724CC9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830757" y="5012562"/>
            <a:ext cx="671573" cy="671573"/>
          </a:xfrm>
          <a:prstGeom prst="rect">
            <a:avLst/>
          </a:prstGeom>
        </p:spPr>
      </p:pic>
      <p:pic>
        <p:nvPicPr>
          <p:cNvPr id="27" name="Graphic 26" descr="Gingerbread cookie outline">
            <a:extLst>
              <a:ext uri="{FF2B5EF4-FFF2-40B4-BE49-F238E27FC236}">
                <a16:creationId xmlns:a16="http://schemas.microsoft.com/office/drawing/2014/main" id="{5E811A6E-7481-40F1-A750-984D9A2AF70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006426" y="4835105"/>
            <a:ext cx="650584" cy="650584"/>
          </a:xfrm>
          <a:prstGeom prst="rect">
            <a:avLst/>
          </a:prstGeom>
        </p:spPr>
      </p:pic>
      <p:pic>
        <p:nvPicPr>
          <p:cNvPr id="29" name="Graphic 28" descr="Alterations &amp; Tailoring outline">
            <a:extLst>
              <a:ext uri="{FF2B5EF4-FFF2-40B4-BE49-F238E27FC236}">
                <a16:creationId xmlns:a16="http://schemas.microsoft.com/office/drawing/2014/main" id="{19AC7FBE-7962-45E4-8442-5945F22967F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97193" y="4845215"/>
            <a:ext cx="651294" cy="651294"/>
          </a:xfrm>
          <a:prstGeom prst="rect">
            <a:avLst/>
          </a:prstGeom>
        </p:spPr>
      </p:pic>
    </p:spTree>
    <p:extLst>
      <p:ext uri="{BB962C8B-B14F-4D97-AF65-F5344CB8AC3E}">
        <p14:creationId xmlns:p14="http://schemas.microsoft.com/office/powerpoint/2010/main" val="52493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879895" y="267419"/>
            <a:ext cx="6400800" cy="685800"/>
          </a:xfrm>
        </p:spPr>
        <p:txBody>
          <a:bodyPr/>
          <a:lstStyle/>
          <a:p>
            <a:pPr algn="ctr"/>
            <a:r>
              <a:rPr lang="en-US" b="1" dirty="0">
                <a:solidFill>
                  <a:srgbClr val="0070C0"/>
                </a:solidFill>
              </a:rPr>
              <a:t>ECE STUDENTS</a:t>
            </a:r>
            <a:br>
              <a:rPr lang="en-US" b="1" dirty="0">
                <a:solidFill>
                  <a:srgbClr val="0070C0"/>
                </a:solidFill>
              </a:rPr>
            </a:br>
            <a:r>
              <a:rPr lang="en-US" sz="2000" dirty="0">
                <a:solidFill>
                  <a:srgbClr val="0070C0"/>
                </a:solidFill>
              </a:rPr>
              <a:t>*EIBER 3-5 yr olds</a:t>
            </a:r>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548159" y="2203704"/>
            <a:ext cx="3444298" cy="2422061"/>
          </a:xfrm>
          <a:prstGeom prst="rect">
            <a:avLst/>
          </a:prstGeom>
        </p:spPr>
      </p:pic>
      <p:sp>
        <p:nvSpPr>
          <p:cNvPr id="5" name="TextBox 4">
            <a:extLst>
              <a:ext uri="{FF2B5EF4-FFF2-40B4-BE49-F238E27FC236}">
                <a16:creationId xmlns:a16="http://schemas.microsoft.com/office/drawing/2014/main" id="{0ACAB481-73C7-9366-2D1C-3BE5801EC925}"/>
              </a:ext>
            </a:extLst>
          </p:cNvPr>
          <p:cNvSpPr txBox="1"/>
          <p:nvPr/>
        </p:nvSpPr>
        <p:spPr>
          <a:xfrm>
            <a:off x="1366901" y="1681663"/>
            <a:ext cx="6778205" cy="4570482"/>
          </a:xfrm>
          <a:prstGeom prst="rect">
            <a:avLst/>
          </a:prstGeom>
          <a:solidFill>
            <a:schemeClr val="accent6">
              <a:lumMod val="20000"/>
              <a:lumOff val="80000"/>
            </a:schemeClr>
          </a:solidFill>
        </p:spPr>
        <p:txBody>
          <a:bodyPr wrap="square">
            <a:spAutoFit/>
          </a:bodyPr>
          <a:lstStyle/>
          <a:p>
            <a:pPr marL="0" marR="0"/>
            <a:r>
              <a:rPr lang="en-US" sz="1350" dirty="0">
                <a:solidFill>
                  <a:srgbClr val="000000"/>
                </a:solidFill>
                <a:effectLst/>
                <a:latin typeface="Times New Roman" panose="02020603050405020304" pitchFamily="18" charset="0"/>
                <a:ea typeface="Times New Roman" panose="02020603050405020304" pitchFamily="18" charset="0"/>
              </a:rPr>
              <a:t>Hello EIBER Summer Camp ECE Families!</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We are so excited to be able to make this summer super fun for your little ones and to ensure all families are ready to go day one we have listed some requests and reminders below:</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Provide a change of clothes in a labeled resealable plastic bag to be left on-site and replenished as needed.  Please note that it is required that your child be potty trained prior to attending our camp- we cannot facilitate diaper changing.  Change of clothes are for those infrequent accidents that we understand can happen at times. </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Send a nap/chill time blanket and sheet for weekly use, blankets will need to go home for washing at the end of each week</a:t>
            </a:r>
          </a:p>
          <a:p>
            <a:pPr marL="342900" marR="0" lvl="0" indent="-342900">
              <a:buFont typeface="Wingdings" panose="05000000000000000000" pitchFamily="2" charset="2"/>
              <a:buChar char=""/>
            </a:pPr>
            <a:r>
              <a:rPr lang="en-US" sz="1350" dirty="0">
                <a:solidFill>
                  <a:srgbClr val="000000"/>
                </a:solidFill>
                <a:latin typeface="Times New Roman" panose="02020603050405020304" pitchFamily="18" charset="0"/>
                <a:ea typeface="Times New Roman" panose="02020603050405020304" pitchFamily="18" charset="0"/>
              </a:rPr>
              <a:t>Monday/Swim day- Send your child with a life vest for swimming, if applicable.  Armies and other floaties are not allowed.</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Please make sure to label all the child’s belongings</a:t>
            </a:r>
          </a:p>
          <a:p>
            <a:pPr marR="0" lvl="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These reminders are in addition to general camp reminders that can be reviewed on the Camp page of our website: </a:t>
            </a:r>
            <a:r>
              <a:rPr lang="en-US" sz="1350" dirty="0">
                <a:solidFill>
                  <a:srgbClr val="000000"/>
                </a:solidFill>
                <a:effectLst/>
                <a:latin typeface="Times New Roman" panose="02020603050405020304" pitchFamily="18" charset="0"/>
                <a:ea typeface="Times New Roman" panose="02020603050405020304" pitchFamily="18" charset="0"/>
                <a:hlinkClick r:id="rId3"/>
              </a:rPr>
              <a:t>https://www.kids-smart.com/juniorsmartiescamp</a:t>
            </a:r>
            <a:endParaRPr lang="en-US" sz="1350" dirty="0">
              <a:solidFill>
                <a:srgbClr val="000000"/>
              </a:solidFill>
              <a:effectLst/>
              <a:latin typeface="Times New Roman" panose="02020603050405020304" pitchFamily="18" charset="0"/>
              <a:ea typeface="Times New Roman" panose="02020603050405020304" pitchFamily="18" charset="0"/>
            </a:endParaRP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Thank you for sharing your children with us and we are looking forward to a fun filled summer with them!</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Sincerely,</a:t>
            </a:r>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The Kids SmART Team</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7235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7C4AF-BB0C-400D-A8AA-F137B0266E2D}"/>
              </a:ext>
            </a:extLst>
          </p:cNvPr>
          <p:cNvSpPr>
            <a:spLocks noGrp="1"/>
          </p:cNvSpPr>
          <p:nvPr>
            <p:ph type="title"/>
          </p:nvPr>
        </p:nvSpPr>
        <p:spPr>
          <a:xfrm>
            <a:off x="4389120" y="189271"/>
            <a:ext cx="6857999" cy="653547"/>
          </a:xfrm>
        </p:spPr>
        <p:txBody>
          <a:bodyPr>
            <a:normAutofit fontScale="90000"/>
          </a:bodyPr>
          <a:lstStyle/>
          <a:p>
            <a:r>
              <a:rPr lang="en-US" dirty="0"/>
              <a:t>Come Prepared!</a:t>
            </a:r>
            <a:br>
              <a:rPr lang="en-US" dirty="0"/>
            </a:br>
            <a:r>
              <a:rPr lang="en-US" dirty="0"/>
              <a:t>       </a:t>
            </a:r>
            <a:r>
              <a:rPr lang="en-US" sz="2000" dirty="0"/>
              <a:t>*things to bring every day</a:t>
            </a:r>
          </a:p>
        </p:txBody>
      </p:sp>
      <p:sp>
        <p:nvSpPr>
          <p:cNvPr id="5" name="Text Placeholder 4">
            <a:extLst>
              <a:ext uri="{FF2B5EF4-FFF2-40B4-BE49-F238E27FC236}">
                <a16:creationId xmlns:a16="http://schemas.microsoft.com/office/drawing/2014/main" id="{3562FEA6-8248-4738-93E1-2DBD6D4DB684}"/>
              </a:ext>
            </a:extLst>
          </p:cNvPr>
          <p:cNvSpPr>
            <a:spLocks noGrp="1"/>
          </p:cNvSpPr>
          <p:nvPr>
            <p:ph type="body" sz="quarter" idx="11"/>
          </p:nvPr>
        </p:nvSpPr>
        <p:spPr>
          <a:xfrm>
            <a:off x="4389120" y="932699"/>
            <a:ext cx="7073207" cy="5736030"/>
          </a:xfrm>
        </p:spPr>
        <p:txBody>
          <a:bodyPr>
            <a:normAutofit fontScale="92500" lnSpcReduction="20000"/>
          </a:bodyPr>
          <a:lstStyle/>
          <a:p>
            <a:pPr marL="342900" indent="-342900" algn="l">
              <a:lnSpc>
                <a:spcPct val="120000"/>
              </a:lnSpc>
              <a:buFont typeface="Arial" panose="020B0604020202020204" pitchFamily="34" charset="0"/>
              <a:buChar char="•"/>
            </a:pPr>
            <a:r>
              <a:rPr lang="en-US" sz="2100" dirty="0"/>
              <a:t>SUNSCREEN!</a:t>
            </a:r>
          </a:p>
          <a:p>
            <a:pPr marL="800100" lvl="1" indent="-342900">
              <a:lnSpc>
                <a:spcPct val="120000"/>
              </a:lnSpc>
              <a:buFont typeface="Arial" panose="020B0604020202020204" pitchFamily="34" charset="0"/>
              <a:buChar char="•"/>
            </a:pPr>
            <a:r>
              <a:rPr lang="en-US" sz="1600" dirty="0"/>
              <a:t>Children must have a coat applied prior to drop-off each day</a:t>
            </a:r>
          </a:p>
          <a:p>
            <a:pPr marL="800100" lvl="1" indent="-342900">
              <a:lnSpc>
                <a:spcPct val="120000"/>
              </a:lnSpc>
              <a:buFont typeface="Arial" panose="020B0604020202020204" pitchFamily="34" charset="0"/>
              <a:buChar char="•"/>
            </a:pPr>
            <a:r>
              <a:rPr lang="en-US" sz="1600" dirty="0"/>
              <a:t>All children must have sunscreen agreement signed</a:t>
            </a:r>
          </a:p>
          <a:p>
            <a:pPr marL="1257300" lvl="2" indent="-342900">
              <a:lnSpc>
                <a:spcPct val="120000"/>
              </a:lnSpc>
              <a:buFont typeface="Arial" panose="020B0604020202020204" pitchFamily="34" charset="0"/>
              <a:buChar char="•"/>
            </a:pPr>
            <a:r>
              <a:rPr lang="en-US" sz="1600" dirty="0"/>
              <a:t>If bringing own, be prepared to replenish weekly</a:t>
            </a:r>
          </a:p>
          <a:p>
            <a:pPr marL="1257300" lvl="2" indent="-342900">
              <a:lnSpc>
                <a:spcPct val="120000"/>
              </a:lnSpc>
              <a:buFont typeface="Arial" panose="020B0604020202020204" pitchFamily="34" charset="0"/>
              <a:buChar char="•"/>
            </a:pPr>
            <a:r>
              <a:rPr lang="en-US" sz="1400" dirty="0"/>
              <a:t>Make sure sunscreen fee is paid prior to 5/12, if not yet paid</a:t>
            </a:r>
            <a:endParaRPr lang="en-US" dirty="0"/>
          </a:p>
          <a:p>
            <a:pPr marL="342900" indent="-342900">
              <a:lnSpc>
                <a:spcPct val="120000"/>
              </a:lnSpc>
              <a:buFont typeface="Arial" panose="020B0604020202020204" pitchFamily="34" charset="0"/>
              <a:buChar char="•"/>
            </a:pPr>
            <a:r>
              <a:rPr lang="en-US" dirty="0"/>
              <a:t>Breakfast/Lunch</a:t>
            </a:r>
          </a:p>
          <a:p>
            <a:pPr marL="800100" lvl="1" indent="-342900">
              <a:lnSpc>
                <a:spcPct val="120000"/>
              </a:lnSpc>
              <a:buFont typeface="Arial" panose="020B0604020202020204" pitchFamily="34" charset="0"/>
              <a:buChar char="•"/>
            </a:pPr>
            <a:r>
              <a:rPr lang="en-US" sz="1400" dirty="0"/>
              <a:t>Will be served (and free!) most of the summer (sack lunch needed 8/1-8/14)</a:t>
            </a:r>
          </a:p>
          <a:p>
            <a:pPr marL="800100" lvl="1" indent="-342900">
              <a:lnSpc>
                <a:spcPct val="120000"/>
              </a:lnSpc>
            </a:pPr>
            <a:r>
              <a:rPr lang="en-US" sz="1400" dirty="0">
                <a:solidFill>
                  <a:srgbClr val="0070C0"/>
                </a:solidFill>
              </a:rPr>
              <a:t>JEFFCO hot food program runs June 2 through July 30</a:t>
            </a:r>
            <a:endParaRPr lang="en-US" sz="1400" dirty="0"/>
          </a:p>
          <a:p>
            <a:pPr marL="1257300" lvl="2" indent="-342900">
              <a:lnSpc>
                <a:spcPct val="120000"/>
              </a:lnSpc>
            </a:pPr>
            <a:r>
              <a:rPr lang="en-US" sz="1000" dirty="0"/>
              <a:t>Breakfast only available 8a-8:30a; lunch from 10:45a-11:30a</a:t>
            </a:r>
          </a:p>
          <a:p>
            <a:pPr marL="1257300" lvl="2" indent="-342900">
              <a:lnSpc>
                <a:spcPct val="120000"/>
              </a:lnSpc>
            </a:pPr>
            <a:r>
              <a:rPr lang="en-US" sz="1000" dirty="0"/>
              <a:t>Allergies or dietary restrictions cannot be accommodated</a:t>
            </a:r>
          </a:p>
          <a:p>
            <a:pPr marL="800100" lvl="1" indent="-342900">
              <a:lnSpc>
                <a:spcPct val="120000"/>
              </a:lnSpc>
              <a:buFont typeface="Arial" panose="020B0604020202020204" pitchFamily="34" charset="0"/>
              <a:buChar char="•"/>
            </a:pPr>
            <a:r>
              <a:rPr lang="en-US" sz="1400" dirty="0"/>
              <a:t>There will be days we will not be able to utilize the hot lunch program- we will let you know when to pack a sack lunch (8/1-8/14 for sure)</a:t>
            </a:r>
          </a:p>
          <a:p>
            <a:pPr marL="800100" lvl="1" indent="-342900">
              <a:lnSpc>
                <a:spcPct val="120000"/>
              </a:lnSpc>
              <a:buFont typeface="Arial" panose="020B0604020202020204" pitchFamily="34" charset="0"/>
              <a:buChar char="•"/>
            </a:pPr>
            <a:r>
              <a:rPr lang="en-US" sz="1400" dirty="0"/>
              <a:t>If you have a big eater, or a picky one, feel free to send your child with their own food (must be non-perishable).  Please also make sure we have your allergy information</a:t>
            </a:r>
          </a:p>
          <a:p>
            <a:pPr marL="342900" indent="-342900">
              <a:lnSpc>
                <a:spcPct val="120000"/>
              </a:lnSpc>
              <a:buFont typeface="Arial" panose="020B0604020202020204" pitchFamily="34" charset="0"/>
              <a:buChar char="•"/>
            </a:pPr>
            <a:r>
              <a:rPr lang="en-US" dirty="0"/>
              <a:t>Labeled Water Bottle!</a:t>
            </a:r>
          </a:p>
          <a:p>
            <a:pPr marL="800100" lvl="1" indent="-342900">
              <a:lnSpc>
                <a:spcPct val="120000"/>
              </a:lnSpc>
              <a:buFont typeface="Arial" panose="020B0604020202020204" pitchFamily="34" charset="0"/>
              <a:buChar char="•"/>
            </a:pPr>
            <a:r>
              <a:rPr lang="en-US" sz="1400" dirty="0"/>
              <a:t>We can help them refill</a:t>
            </a:r>
          </a:p>
          <a:p>
            <a:pPr marL="342900" indent="-342900">
              <a:lnSpc>
                <a:spcPct val="120000"/>
              </a:lnSpc>
              <a:buFont typeface="Arial" panose="020B0604020202020204" pitchFamily="34" charset="0"/>
              <a:buChar char="•"/>
            </a:pPr>
            <a:r>
              <a:rPr lang="en-US" dirty="0"/>
              <a:t>Morning and afternoon snack</a:t>
            </a:r>
          </a:p>
          <a:p>
            <a:pPr marL="342900" indent="-342900">
              <a:lnSpc>
                <a:spcPct val="120000"/>
              </a:lnSpc>
              <a:buFont typeface="Arial" panose="020B0604020202020204" pitchFamily="34" charset="0"/>
              <a:buChar char="•"/>
            </a:pPr>
            <a:r>
              <a:rPr lang="en-US" dirty="0"/>
              <a:t>Monday/Swim day</a:t>
            </a:r>
          </a:p>
          <a:p>
            <a:pPr marL="800100" lvl="1" indent="-342900">
              <a:lnSpc>
                <a:spcPct val="120000"/>
              </a:lnSpc>
            </a:pPr>
            <a:r>
              <a:rPr lang="en-US" sz="1400" dirty="0"/>
              <a:t>They need to wear suit to camp, bring change of clothes and towel.  Goggles and life vests allowed; no other floaties or toys</a:t>
            </a:r>
          </a:p>
          <a:p>
            <a:pPr marL="800100" lvl="1" indent="-342900">
              <a:lnSpc>
                <a:spcPts val="2800"/>
              </a:lnSpc>
              <a:buFont typeface="Arial" panose="020B0604020202020204" pitchFamily="34" charset="0"/>
              <a:buChar char="•"/>
            </a:pPr>
            <a:endParaRPr lang="en-US" dirty="0"/>
          </a:p>
          <a:p>
            <a:endParaRPr lang="en-US" dirty="0"/>
          </a:p>
        </p:txBody>
      </p:sp>
      <p:sp>
        <p:nvSpPr>
          <p:cNvPr id="7" name="Oval 6">
            <a:extLst>
              <a:ext uri="{FF2B5EF4-FFF2-40B4-BE49-F238E27FC236}">
                <a16:creationId xmlns:a16="http://schemas.microsoft.com/office/drawing/2014/main" id="{AA4F2D27-80D1-43A4-B893-7086233F71D1}"/>
              </a:ext>
              <a:ext uri="{C183D7F6-B498-43B3-948B-1728B52AA6E4}">
                <adec:decorative xmlns:adec="http://schemas.microsoft.com/office/drawing/2017/decorative" val="1"/>
              </a:ext>
            </a:extLst>
          </p:cNvPr>
          <p:cNvSpPr/>
          <p:nvPr/>
        </p:nvSpPr>
        <p:spPr>
          <a:xfrm>
            <a:off x="646716" y="1714500"/>
            <a:ext cx="3429000" cy="342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Young child in purple turtleneck and jeans with one hand in air wearing backpack">
            <a:extLst>
              <a:ext uri="{FF2B5EF4-FFF2-40B4-BE49-F238E27FC236}">
                <a16:creationId xmlns:a16="http://schemas.microsoft.com/office/drawing/2014/main" id="{4B6C31E8-1BAB-42D1-B428-60F38E95BF1B}"/>
              </a:ext>
            </a:extLst>
          </p:cNvPr>
          <p:cNvPicPr>
            <a:picLocks noChangeAspect="1"/>
          </p:cNvPicPr>
          <p:nvPr/>
        </p:nvPicPr>
        <p:blipFill rotWithShape="1">
          <a:blip r:embed="rId2"/>
          <a:srcRect l="14418" r="33844" b="5033"/>
          <a:stretch/>
        </p:blipFill>
        <p:spPr>
          <a:xfrm rot="20423556" flipH="1">
            <a:off x="1350922" y="2210737"/>
            <a:ext cx="2053194" cy="2512471"/>
          </a:xfrm>
          <a:prstGeom prst="rect">
            <a:avLst/>
          </a:prstGeom>
        </p:spPr>
      </p:pic>
    </p:spTree>
    <p:extLst>
      <p:ext uri="{BB962C8B-B14F-4D97-AF65-F5344CB8AC3E}">
        <p14:creationId xmlns:p14="http://schemas.microsoft.com/office/powerpoint/2010/main" val="245869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a:xfrm>
            <a:off x="4371867" y="21907"/>
            <a:ext cx="6857999" cy="653547"/>
          </a:xfrm>
        </p:spPr>
        <p:txBody>
          <a:bodyPr>
            <a:normAutofit/>
          </a:bodyPr>
          <a:lstStyle/>
          <a:p>
            <a:r>
              <a:rPr lang="en-US" dirty="0"/>
              <a:t>Tuition and Scheduling</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157932" y="659697"/>
            <a:ext cx="8034067" cy="6353578"/>
          </a:xfrm>
        </p:spPr>
        <p:txBody>
          <a:bodyPr>
            <a:normAutofit fontScale="92500" lnSpcReduction="10000"/>
          </a:bodyPr>
          <a:lstStyle/>
          <a:p>
            <a:pPr marL="342900" indent="-342900">
              <a:lnSpc>
                <a:spcPct val="120000"/>
              </a:lnSpc>
              <a:buFont typeface="Arial" panose="020B0604020202020204" pitchFamily="34" charset="0"/>
              <a:buChar char="•"/>
            </a:pPr>
            <a:r>
              <a:rPr lang="en-US" sz="2000" dirty="0"/>
              <a:t>Schedules and payments MUST be turned in no later than each Wednesday for the upcoming week (earlier is better!)</a:t>
            </a:r>
          </a:p>
          <a:p>
            <a:pPr marL="342900" indent="-342900">
              <a:lnSpc>
                <a:spcPct val="120000"/>
              </a:lnSpc>
              <a:buFont typeface="Arial" panose="020B0604020202020204" pitchFamily="34" charset="0"/>
              <a:buChar char="•"/>
            </a:pPr>
            <a:r>
              <a:rPr lang="en-US" sz="2000" dirty="0"/>
              <a:t>No guaranteed spot until paid and scheduled!</a:t>
            </a:r>
          </a:p>
          <a:p>
            <a:pPr marL="800100" lvl="1" indent="-342900">
              <a:lnSpc>
                <a:spcPct val="120000"/>
              </a:lnSpc>
              <a:buFont typeface="Arial" panose="020B0604020202020204" pitchFamily="34" charset="0"/>
              <a:buChar char="•"/>
            </a:pPr>
            <a:r>
              <a:rPr lang="en-US" sz="2000" dirty="0">
                <a:solidFill>
                  <a:schemeClr val="accent5">
                    <a:lumMod val="75000"/>
                  </a:schemeClr>
                </a:solidFill>
              </a:rPr>
              <a:t>2 day/week minimum on weeks scheduled</a:t>
            </a:r>
          </a:p>
          <a:p>
            <a:pPr marL="342900" indent="-342900">
              <a:lnSpc>
                <a:spcPct val="120000"/>
              </a:lnSpc>
              <a:buFont typeface="Arial" panose="020B0604020202020204" pitchFamily="34" charset="0"/>
              <a:buChar char="•"/>
            </a:pPr>
            <a:r>
              <a:rPr lang="en-US" sz="2000" dirty="0"/>
              <a:t>CCAP families must schedule as well!!</a:t>
            </a:r>
          </a:p>
          <a:p>
            <a:pPr marL="342900" indent="-342900">
              <a:lnSpc>
                <a:spcPct val="120000"/>
              </a:lnSpc>
              <a:buFont typeface="Arial" panose="020B0604020202020204" pitchFamily="34" charset="0"/>
              <a:buChar char="•"/>
            </a:pPr>
            <a:r>
              <a:rPr lang="en-US" sz="2000" dirty="0"/>
              <a:t>There are no refunds/credits for unused scheduled/paid days</a:t>
            </a:r>
          </a:p>
          <a:p>
            <a:pPr marL="342900" indent="-342900">
              <a:lnSpc>
                <a:spcPct val="120000"/>
              </a:lnSpc>
              <a:buFont typeface="Arial" panose="020B0604020202020204" pitchFamily="34" charset="0"/>
              <a:buChar char="•"/>
            </a:pPr>
            <a:r>
              <a:rPr lang="en-US" sz="2000" dirty="0"/>
              <a:t>If not scheduled/paid in advance, you will be charged $12/day drop-in if your child attends (provided there is space)</a:t>
            </a:r>
          </a:p>
          <a:p>
            <a:pPr marL="800100" lvl="1" indent="-342900">
              <a:lnSpc>
                <a:spcPct val="120000"/>
              </a:lnSpc>
            </a:pPr>
            <a:r>
              <a:rPr lang="en-US" sz="2000" dirty="0"/>
              <a:t>Any account carrying a balance will be denied care until paid in full</a:t>
            </a:r>
          </a:p>
          <a:p>
            <a:pPr marL="800100" lvl="1" indent="-342900">
              <a:lnSpc>
                <a:spcPct val="120000"/>
              </a:lnSpc>
            </a:pPr>
            <a:r>
              <a:rPr lang="en-US" sz="2000" dirty="0"/>
              <a:t>Reserved camp spots will be removed if any B/A balance is on account.</a:t>
            </a:r>
          </a:p>
          <a:p>
            <a:pPr marL="342900" indent="-342900">
              <a:lnSpc>
                <a:spcPct val="120000"/>
              </a:lnSpc>
              <a:buFont typeface="Arial" panose="020B0604020202020204" pitchFamily="34" charset="0"/>
              <a:buChar char="•"/>
            </a:pPr>
            <a:r>
              <a:rPr lang="en-US" sz="2000" dirty="0"/>
              <a:t>Tuition calendars can be submitted on-site or emailed to </a:t>
            </a:r>
            <a:r>
              <a:rPr lang="en-US" sz="2000" dirty="0">
                <a:hlinkClick r:id="rId2"/>
              </a:rPr>
              <a:t>admin@kids-smart.com</a:t>
            </a:r>
            <a:r>
              <a:rPr lang="en-US" sz="2000" dirty="0"/>
              <a:t>.  You can also schedule via </a:t>
            </a:r>
            <a:r>
              <a:rPr lang="en-US" sz="2000" dirty="0">
                <a:hlinkClick r:id="rId3"/>
              </a:rPr>
              <a:t>www.myprocare.com</a:t>
            </a:r>
            <a:r>
              <a:rPr lang="en-US" sz="2000" dirty="0"/>
              <a:t> 10days in advance.</a:t>
            </a:r>
          </a:p>
          <a:p>
            <a:pPr marL="342900" indent="-342900">
              <a:lnSpc>
                <a:spcPct val="120000"/>
              </a:lnSpc>
              <a:buFont typeface="Arial" panose="020B0604020202020204" pitchFamily="34" charset="0"/>
              <a:buChar char="•"/>
            </a:pPr>
            <a:r>
              <a:rPr lang="en-US" sz="2000" dirty="0"/>
              <a:t>Payments can be made online via myprocare.com or on-site via cash, check, money order, or credit card.  You may also opt to do auto-pay- please email </a:t>
            </a:r>
            <a:r>
              <a:rPr lang="en-US" sz="2000" dirty="0">
                <a:hlinkClick r:id="rId2"/>
              </a:rPr>
              <a:t>admin@kids-smart.com</a:t>
            </a:r>
            <a:r>
              <a:rPr lang="en-US" sz="2000" dirty="0"/>
              <a:t> to signup.</a:t>
            </a:r>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a:spLocks noChangeAspect="1"/>
          </p:cNvSpPr>
          <p:nvPr/>
        </p:nvSpPr>
        <p:spPr>
          <a:xfrm flipH="1">
            <a:off x="-81024" y="0"/>
            <a:ext cx="2447152"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AC08BC6-04B2-4C08-AFB9-343FBA07A86D}"/>
              </a:ext>
            </a:extLst>
          </p:cNvPr>
          <p:cNvSpPr txBox="1"/>
          <p:nvPr/>
        </p:nvSpPr>
        <p:spPr>
          <a:xfrm>
            <a:off x="-81025" y="2901521"/>
            <a:ext cx="4172257" cy="1858842"/>
          </a:xfrm>
          <a:prstGeom prst="rect">
            <a:avLst/>
          </a:prstGeom>
          <a:noFill/>
        </p:spPr>
        <p:txBody>
          <a:bodyPr wrap="square" rtlCol="0">
            <a:spAutoFit/>
          </a:bodyPr>
          <a:lstStyle/>
          <a:p>
            <a:pPr marL="342900" indent="-342900">
              <a:lnSpc>
                <a:spcPts val="2800"/>
              </a:lnSpc>
              <a:buFont typeface="Arial" panose="020B0604020202020204" pitchFamily="34" charset="0"/>
              <a:buChar char="•"/>
            </a:pPr>
            <a:r>
              <a:rPr lang="en-US" dirty="0"/>
              <a:t>See tuition calendars on your camps webpage:</a:t>
            </a:r>
          </a:p>
          <a:p>
            <a:pPr>
              <a:lnSpc>
                <a:spcPts val="2800"/>
              </a:lnSpc>
            </a:pPr>
            <a:r>
              <a:rPr lang="en-US" u="sng" dirty="0">
                <a:solidFill>
                  <a:srgbClr val="0070C0"/>
                </a:solidFill>
              </a:rPr>
              <a:t>www.kids-smart.com/juniorsmartiescamp </a:t>
            </a:r>
            <a:r>
              <a:rPr lang="en-US" dirty="0">
                <a:hlinkClick r:id="rId4"/>
              </a:rPr>
              <a:t>www.kids-smart.com/pattersoncamp</a:t>
            </a:r>
            <a:r>
              <a:rPr lang="en-US" dirty="0"/>
              <a:t>  </a:t>
            </a:r>
            <a:r>
              <a:rPr lang="en-US" dirty="0">
                <a:hlinkClick r:id="rId5"/>
              </a:rPr>
              <a:t>www.kids-smart.com/lumbergcamp</a:t>
            </a:r>
            <a:endParaRPr lang="en-US" dirty="0"/>
          </a:p>
        </p:txBody>
      </p:sp>
      <p:pic>
        <p:nvPicPr>
          <p:cNvPr id="5" name="Picture 4">
            <a:extLst>
              <a:ext uri="{FF2B5EF4-FFF2-40B4-BE49-F238E27FC236}">
                <a16:creationId xmlns:a16="http://schemas.microsoft.com/office/drawing/2014/main" id="{A729E06C-E1CA-0156-6BDD-4103A9282CB5}"/>
              </a:ext>
            </a:extLst>
          </p:cNvPr>
          <p:cNvPicPr>
            <a:picLocks noChangeAspect="1"/>
          </p:cNvPicPr>
          <p:nvPr/>
        </p:nvPicPr>
        <p:blipFill>
          <a:blip r:embed="rId6"/>
          <a:stretch>
            <a:fillRect/>
          </a:stretch>
        </p:blipFill>
        <p:spPr>
          <a:xfrm>
            <a:off x="140738" y="76447"/>
            <a:ext cx="3577904" cy="2748627"/>
          </a:xfrm>
          <a:prstGeom prst="rect">
            <a:avLst/>
          </a:prstGeom>
        </p:spPr>
      </p:pic>
    </p:spTree>
    <p:extLst>
      <p:ext uri="{BB962C8B-B14F-4D97-AF65-F5344CB8AC3E}">
        <p14:creationId xmlns:p14="http://schemas.microsoft.com/office/powerpoint/2010/main" val="11233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89C1B-E610-4A9C-9D28-118BB1DC57A9}"/>
              </a:ext>
            </a:extLst>
          </p:cNvPr>
          <p:cNvSpPr>
            <a:spLocks noGrp="1"/>
          </p:cNvSpPr>
          <p:nvPr>
            <p:ph type="title"/>
          </p:nvPr>
        </p:nvSpPr>
        <p:spPr/>
        <p:txBody>
          <a:bodyPr>
            <a:normAutofit/>
          </a:bodyPr>
          <a:lstStyle/>
          <a:p>
            <a:r>
              <a:rPr lang="en-US"/>
              <a:t>CCAP FAMILIES</a:t>
            </a:r>
          </a:p>
          <a:p>
            <a:endParaRPr lang="en-US" dirty="0"/>
          </a:p>
        </p:txBody>
      </p:sp>
      <p:sp>
        <p:nvSpPr>
          <p:cNvPr id="3" name="Text Placeholder 2">
            <a:extLst>
              <a:ext uri="{FF2B5EF4-FFF2-40B4-BE49-F238E27FC236}">
                <a16:creationId xmlns:a16="http://schemas.microsoft.com/office/drawing/2014/main" id="{1795168B-77B1-A847-B1E3-2433BEBFD31A}"/>
              </a:ext>
            </a:extLst>
          </p:cNvPr>
          <p:cNvSpPr>
            <a:spLocks noGrp="1"/>
          </p:cNvSpPr>
          <p:nvPr>
            <p:ph type="body" sz="quarter" idx="11"/>
          </p:nvPr>
        </p:nvSpPr>
        <p:spPr/>
        <p:txBody>
          <a:bodyPr>
            <a:normAutofit/>
          </a:bodyPr>
          <a:lstStyle/>
          <a:p>
            <a:pPr marL="285750" indent="-285750" algn="l">
              <a:lnSpc>
                <a:spcPts val="2800"/>
              </a:lnSpc>
              <a:buFont typeface="Arial" panose="020B0604020202020204" pitchFamily="34" charset="0"/>
              <a:buChar char="•"/>
            </a:pPr>
            <a:r>
              <a:rPr lang="en-US" dirty="0"/>
              <a:t>Make sure your authorization is transferred to the summer camp site:</a:t>
            </a:r>
          </a:p>
          <a:p>
            <a:pPr lvl="1">
              <a:lnSpc>
                <a:spcPts val="2800"/>
              </a:lnSpc>
            </a:pPr>
            <a:r>
              <a:rPr lang="en-US" dirty="0"/>
              <a:t>Patterson 1757385		 Lumberg 1646637</a:t>
            </a:r>
          </a:p>
          <a:p>
            <a:pPr marL="800100" lvl="1" indent="-342900" algn="ctr">
              <a:lnSpc>
                <a:spcPts val="2800"/>
              </a:lnSpc>
              <a:buFont typeface="Arial" panose="020B0604020202020204" pitchFamily="34" charset="0"/>
              <a:buChar char="•"/>
            </a:pPr>
            <a:r>
              <a:rPr lang="en-US"/>
              <a:t>EIBER 1780971</a:t>
            </a:r>
            <a:endParaRPr lang="en-US" dirty="0"/>
          </a:p>
          <a:p>
            <a:pPr marL="285750" indent="-285750" algn="l">
              <a:lnSpc>
                <a:spcPts val="2800"/>
              </a:lnSpc>
              <a:buFont typeface="Arial" panose="020B0604020202020204" pitchFamily="34" charset="0"/>
              <a:buChar char="•"/>
            </a:pPr>
            <a:r>
              <a:rPr lang="en-US" dirty="0"/>
              <a:t>Clock in/outs on ATS each day (or confirming them) is required to avoid out of pocket charges</a:t>
            </a:r>
          </a:p>
          <a:p>
            <a:pPr marL="285750" indent="-285750" algn="l">
              <a:lnSpc>
                <a:spcPts val="2800"/>
              </a:lnSpc>
              <a:buFont typeface="Arial" panose="020B0604020202020204" pitchFamily="34" charset="0"/>
              <a:buChar char="•"/>
            </a:pPr>
            <a:r>
              <a:rPr lang="en-US" dirty="0"/>
              <a:t>Parent fees are due by the 1</a:t>
            </a:r>
            <a:r>
              <a:rPr lang="en-US" baseline="30000" dirty="0"/>
              <a:t>st</a:t>
            </a:r>
            <a:r>
              <a:rPr lang="en-US" dirty="0"/>
              <a:t> of the month</a:t>
            </a:r>
          </a:p>
          <a:p>
            <a:pPr marL="285750" indent="-285750" algn="l">
              <a:lnSpc>
                <a:spcPts val="2800"/>
              </a:lnSpc>
              <a:buFont typeface="Arial" panose="020B0604020202020204" pitchFamily="34" charset="0"/>
              <a:buChar char="•"/>
            </a:pPr>
            <a:r>
              <a:rPr lang="en-US" dirty="0"/>
              <a:t>Schedules/Calendars are still required to reserve your child’s spot! </a:t>
            </a:r>
          </a:p>
          <a:p>
            <a:endParaRPr lang="en-US" dirty="0"/>
          </a:p>
        </p:txBody>
      </p:sp>
      <p:pic>
        <p:nvPicPr>
          <p:cNvPr id="9" name="Picture 8" descr="Graphical user interface, website&#10;&#10;Description automatically generated">
            <a:extLst>
              <a:ext uri="{FF2B5EF4-FFF2-40B4-BE49-F238E27FC236}">
                <a16:creationId xmlns:a16="http://schemas.microsoft.com/office/drawing/2014/main" id="{DF209F4D-3000-46B4-ADE5-EA1B739C6466}"/>
              </a:ext>
            </a:extLst>
          </p:cNvPr>
          <p:cNvPicPr>
            <a:picLocks noChangeAspect="1"/>
          </p:cNvPicPr>
          <p:nvPr/>
        </p:nvPicPr>
        <p:blipFill rotWithShape="1">
          <a:blip r:embed="rId2"/>
          <a:srcRect l="-18146" t="202299" r="63045" b="-202299"/>
          <a:stretch/>
        </p:blipFill>
        <p:spPr>
          <a:xfrm>
            <a:off x="0" y="4711509"/>
            <a:ext cx="1885361" cy="1640851"/>
          </a:xfrm>
          <a:prstGeom prst="rect">
            <a:avLst/>
          </a:prstGeom>
        </p:spPr>
      </p:pic>
      <p:pic>
        <p:nvPicPr>
          <p:cNvPr id="11" name="Picture 10">
            <a:extLst>
              <a:ext uri="{FF2B5EF4-FFF2-40B4-BE49-F238E27FC236}">
                <a16:creationId xmlns:a16="http://schemas.microsoft.com/office/drawing/2014/main" id="{67A555DB-BEE6-4301-A5A5-55F458B74D8A}"/>
              </a:ext>
            </a:extLst>
          </p:cNvPr>
          <p:cNvPicPr>
            <a:picLocks noChangeAspect="1"/>
          </p:cNvPicPr>
          <p:nvPr/>
        </p:nvPicPr>
        <p:blipFill>
          <a:blip r:embed="rId3"/>
          <a:srcRect l="18243" t="3899" r="15602" b="5935"/>
          <a:stretch/>
        </p:blipFill>
        <p:spPr>
          <a:xfrm>
            <a:off x="1613137" y="646587"/>
            <a:ext cx="2487523" cy="2076512"/>
          </a:xfrm>
          <a:prstGeom prst="rect">
            <a:avLst/>
          </a:prstGeom>
        </p:spPr>
      </p:pic>
    </p:spTree>
    <p:extLst>
      <p:ext uri="{BB962C8B-B14F-4D97-AF65-F5344CB8AC3E}">
        <p14:creationId xmlns:p14="http://schemas.microsoft.com/office/powerpoint/2010/main" val="11205639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4EED2D-C894-47C4-9CDD-55EC03B2713B}">
  <ds:schemaRefs>
    <ds:schemaRef ds:uri="http://schemas.microsoft.com/office/2006/documentManagement/types"/>
    <ds:schemaRef ds:uri="71af3243-3dd4-4a8d-8c0d-dd76da1f02a5"/>
    <ds:schemaRef ds:uri="http://schemas.microsoft.com/office/infopath/2007/PartnerControls"/>
    <ds:schemaRef ds:uri="http://purl.org/dc/dcmitype/"/>
    <ds:schemaRef ds:uri="http://purl.org/dc/terms/"/>
    <ds:schemaRef ds:uri="http://schemas.microsoft.com/office/2006/metadata/properties"/>
    <ds:schemaRef ds:uri="16c05727-aa75-4e4a-9b5f-8a80a1165891"/>
    <ds:schemaRef ds:uri="http://purl.org/dc/elements/1.1/"/>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0F07EB6-DDE3-49D2-9047-A171C0D29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431A9B-4B87-4F2F-AB9E-CAE6A6729B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951</TotalTime>
  <Words>1384</Words>
  <Application>Microsoft Office PowerPoint</Application>
  <PresentationFormat>Widescreen</PresentationFormat>
  <Paragraphs>139</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Courier New</vt:lpstr>
      <vt:lpstr>Times New Roman</vt:lpstr>
      <vt:lpstr>Wingdings</vt:lpstr>
      <vt:lpstr>Office Theme</vt:lpstr>
      <vt:lpstr>Kids SmART SCHOOL AGED Summer Camps </vt:lpstr>
      <vt:lpstr>Welcome Parents!</vt:lpstr>
      <vt:lpstr>General camp Overview</vt:lpstr>
      <vt:lpstr>Drop-Off/Pick-up</vt:lpstr>
      <vt:lpstr>Weekly Activity Structure</vt:lpstr>
      <vt:lpstr>ECE STUDENTS *EIBER 3-5 yr olds</vt:lpstr>
      <vt:lpstr>Come Prepared!        *things to bring every day</vt:lpstr>
      <vt:lpstr>Tuition and Scheduling</vt:lpstr>
      <vt:lpstr>CCAP FAMILIES </vt:lpstr>
      <vt:lpstr>Behavior Policy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SmART Summer Camp </dc:title>
  <dc:creator>Corrine Holck</dc:creator>
  <cp:lastModifiedBy>Corrine Holck</cp:lastModifiedBy>
  <cp:revision>24</cp:revision>
  <cp:lastPrinted>2024-05-14T21:01:55Z</cp:lastPrinted>
  <dcterms:created xsi:type="dcterms:W3CDTF">2022-04-26T18:59:44Z</dcterms:created>
  <dcterms:modified xsi:type="dcterms:W3CDTF">2026-05-14T19:20:23Z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